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6" r:id="rId6"/>
    <p:sldId id="267" r:id="rId7"/>
    <p:sldId id="268" r:id="rId8"/>
    <p:sldId id="271" r:id="rId9"/>
    <p:sldId id="272" r:id="rId10"/>
    <p:sldId id="273" r:id="rId11"/>
    <p:sldId id="276" r:id="rId12"/>
    <p:sldId id="277" r:id="rId13"/>
    <p:sldId id="278" r:id="rId14"/>
    <p:sldId id="279" r:id="rId15"/>
    <p:sldId id="275" r:id="rId16"/>
    <p:sldId id="265" r:id="rId17"/>
  </p:sldIdLst>
  <p:sldSz cx="18288000" cy="10287000"/>
  <p:notesSz cx="6858000" cy="9144000"/>
  <p:embeddedFontLst>
    <p:embeddedFont>
      <p:font typeface="Source Han Sans KR" panose="020B0600000101010101" charset="-127"/>
      <p:regular r:id="rId18"/>
    </p:embeddedFont>
    <p:embeddedFont>
      <p:font typeface="Source Han Sans KR Bold" panose="020B0600000101010101" charset="-127"/>
      <p:regular r:id="rId19"/>
    </p:embeddedFont>
    <p:embeddedFont>
      <p:font typeface="Raleway Bold" panose="020B0600000101010101"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B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24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TextBox 2"/>
          <p:cNvSpPr txBox="1"/>
          <p:nvPr/>
        </p:nvSpPr>
        <p:spPr>
          <a:xfrm>
            <a:off x="3842478" y="4503386"/>
            <a:ext cx="10603044" cy="1223722"/>
          </a:xfrm>
          <a:prstGeom prst="rect">
            <a:avLst/>
          </a:prstGeom>
        </p:spPr>
        <p:txBody>
          <a:bodyPr lIns="0" tIns="0" rIns="0" bIns="0" rtlCol="0" anchor="t">
            <a:spAutoFit/>
          </a:bodyPr>
          <a:lstStyle/>
          <a:p>
            <a:pPr algn="ctr">
              <a:lnSpc>
                <a:spcPts val="10076"/>
              </a:lnSpc>
              <a:spcBef>
                <a:spcPct val="0"/>
              </a:spcBef>
            </a:pPr>
            <a:r>
              <a:rPr lang="en-US" sz="7197" b="1" dirty="0">
                <a:solidFill>
                  <a:srgbClr val="090807"/>
                </a:solidFill>
                <a:latin typeface="Source Han Sans KR Bold"/>
                <a:ea typeface="Source Han Sans KR Bold"/>
                <a:cs typeface="Source Han Sans KR Bold"/>
                <a:sym typeface="Source Han Sans KR Bold"/>
              </a:rPr>
              <a:t>Time Minder</a:t>
            </a:r>
          </a:p>
        </p:txBody>
      </p:sp>
      <p:sp>
        <p:nvSpPr>
          <p:cNvPr id="3" name="TextBox 3"/>
          <p:cNvSpPr txBox="1"/>
          <p:nvPr/>
        </p:nvSpPr>
        <p:spPr>
          <a:xfrm>
            <a:off x="7374154" y="3783236"/>
            <a:ext cx="3539691" cy="718145"/>
          </a:xfrm>
          <a:prstGeom prst="rect">
            <a:avLst/>
          </a:prstGeom>
        </p:spPr>
        <p:txBody>
          <a:bodyPr wrap="square" lIns="0" tIns="0" rIns="0" bIns="0" rtlCol="0" anchor="t">
            <a:spAutoFit/>
          </a:bodyPr>
          <a:lstStyle/>
          <a:p>
            <a:pPr algn="ctr">
              <a:lnSpc>
                <a:spcPts val="5599"/>
              </a:lnSpc>
              <a:spcBef>
                <a:spcPct val="0"/>
              </a:spcBef>
            </a:pPr>
            <a:r>
              <a:rPr lang="en-US" altLang="ko-KR" sz="5000" dirty="0">
                <a:solidFill>
                  <a:srgbClr val="090807"/>
                </a:solidFill>
                <a:latin typeface="Source Han Sans KR Bold" panose="020B0600000101010101" charset="-127"/>
                <a:ea typeface="Source Han Sans KR Bold" panose="020B0600000101010101" charset="-127"/>
                <a:cs typeface="Raleway"/>
                <a:sym typeface="Raleway"/>
              </a:rPr>
              <a:t>Geun woo</a:t>
            </a:r>
            <a:endParaRPr lang="en-US" sz="5000" dirty="0">
              <a:solidFill>
                <a:srgbClr val="090807"/>
              </a:solidFill>
              <a:latin typeface="Source Han Sans KR Bold" panose="020B0600000101010101" charset="-127"/>
              <a:ea typeface="Source Han Sans KR Bold" panose="020B0600000101010101" charset="-127"/>
              <a:cs typeface="Raleway"/>
              <a:sym typeface="Raleway"/>
            </a:endParaRPr>
          </a:p>
        </p:txBody>
      </p:sp>
      <p:sp>
        <p:nvSpPr>
          <p:cNvPr id="6" name="AutoShape 6"/>
          <p:cNvSpPr/>
          <p:nvPr/>
        </p:nvSpPr>
        <p:spPr>
          <a:xfrm>
            <a:off x="-152400" y="9105900"/>
            <a:ext cx="18440400" cy="11113"/>
          </a:xfrm>
          <a:prstGeom prst="line">
            <a:avLst/>
          </a:prstGeom>
          <a:ln w="9525" cap="flat">
            <a:solidFill>
              <a:srgbClr val="090807"/>
            </a:solidFill>
            <a:prstDash val="solid"/>
            <a:headEnd type="none" w="sm" len="sm"/>
            <a:tailEnd type="none" w="sm" len="sm"/>
          </a:ln>
        </p:spPr>
        <p:txBody>
          <a:bodyPr/>
          <a:lstStyle/>
          <a:p>
            <a:endParaRPr lang="ko-KR" altLang="en-US"/>
          </a:p>
        </p:txBody>
      </p:sp>
      <p:pic>
        <p:nvPicPr>
          <p:cNvPr id="13" name="그림 12" descr="스케치, 상징, 실루엣이(가) 표시된 사진&#10;&#10;AI가 생성한 콘텐츠는 부정확할 수 있습니다.">
            <a:extLst>
              <a:ext uri="{FF2B5EF4-FFF2-40B4-BE49-F238E27FC236}">
                <a16:creationId xmlns:a16="http://schemas.microsoft.com/office/drawing/2014/main" id="{DC7987D3-C9D5-8CB8-76A8-E918D1F6A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8400" y="5600700"/>
            <a:ext cx="3873652" cy="32841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6CA70722-7A94-2211-15F5-BC9FCAB4F83A}"/>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ABACFB69-8914-5E1D-B0D3-C10855D18AEB}"/>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C289F985-87BD-7318-B5A8-2487A653F19D}"/>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5C5651FC-5C6E-178F-DD97-0DF5D36E0436}"/>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4F071082-CD59-1772-605F-D23F1C57BD39}"/>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08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8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4E5DB308-0D23-25C7-BF36-D7170B3DD5F9}"/>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sp>
        <p:nvSpPr>
          <p:cNvPr id="51" name="TextBox 14">
            <a:extLst>
              <a:ext uri="{FF2B5EF4-FFF2-40B4-BE49-F238E27FC236}">
                <a16:creationId xmlns:a16="http://schemas.microsoft.com/office/drawing/2014/main" id="{8545A1DF-8C10-E26F-DBA2-69B465834D28}"/>
              </a:ext>
            </a:extLst>
          </p:cNvPr>
          <p:cNvSpPr txBox="1"/>
          <p:nvPr/>
        </p:nvSpPr>
        <p:spPr>
          <a:xfrm>
            <a:off x="837860" y="2303168"/>
            <a:ext cx="16916740" cy="2272032"/>
          </a:xfrm>
          <a:prstGeom prst="rect">
            <a:avLst/>
          </a:prstGeom>
        </p:spPr>
        <p:txBody>
          <a:bodyPr wrap="square" lIns="0" tIns="0" rIns="0" bIns="0" rtlCol="0" anchor="t">
            <a:spAutoFit/>
          </a:bodyPr>
          <a:lstStyle/>
          <a:p>
            <a:pPr>
              <a:lnSpc>
                <a:spcPts val="3000"/>
              </a:lnSpc>
            </a:pPr>
            <a:r>
              <a:rPr lang="en-US" altLang="ko-KR" sz="2000" dirty="0">
                <a:latin typeface="Source Han Sans KR Bold" panose="020B0600000101010101" charset="-127"/>
                <a:ea typeface="Source Han Sans KR Bold" panose="020B0600000101010101" charset="-127"/>
              </a:rPr>
              <a:t>Features:</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The </a:t>
            </a:r>
            <a:r>
              <a:rPr lang="en-US" altLang="ko-KR" sz="2000" dirty="0" err="1">
                <a:latin typeface="Source Han Sans KR Bold" panose="020B0600000101010101" charset="-127"/>
                <a:ea typeface="Source Han Sans KR Bold" panose="020B0600000101010101" charset="-127"/>
              </a:rPr>
              <a:t>FindWindowW</a:t>
            </a:r>
            <a:r>
              <a:rPr lang="en-US" altLang="ko-KR" sz="2000" dirty="0">
                <a:latin typeface="Source Han Sans KR Bold" panose="020B0600000101010101" charset="-127"/>
                <a:ea typeface="Source Han Sans KR Bold" panose="020B0600000101010101" charset="-127"/>
              </a:rPr>
              <a:t> function serves to locate the handle of the currently open window. Use </a:t>
            </a:r>
            <a:r>
              <a:rPr lang="en-US" altLang="ko-KR" sz="2000" dirty="0" err="1">
                <a:latin typeface="Source Han Sans KR Bold" panose="020B0600000101010101" charset="-127"/>
                <a:ea typeface="Source Han Sans KR Bold" panose="020B0600000101010101" charset="-127"/>
              </a:rPr>
              <a:t>ShowWindow</a:t>
            </a:r>
            <a:r>
              <a:rPr lang="en-US" altLang="ko-KR" sz="2000" dirty="0">
                <a:latin typeface="Source Han Sans KR Bold" panose="020B0600000101010101" charset="-127"/>
                <a:ea typeface="Source Han Sans KR Bold" panose="020B0600000101010101" charset="-127"/>
              </a:rPr>
              <a:t> and </a:t>
            </a:r>
            <a:r>
              <a:rPr lang="en-US" altLang="ko-KR" sz="2000" dirty="0" err="1">
                <a:latin typeface="Source Han Sans KR Bold" panose="020B0600000101010101" charset="-127"/>
                <a:ea typeface="Source Han Sans KR Bold" panose="020B0600000101010101" charset="-127"/>
              </a:rPr>
              <a:t>SetForegroundWindow</a:t>
            </a:r>
            <a:r>
              <a:rPr lang="en-US" altLang="ko-KR" sz="2000" dirty="0">
                <a:latin typeface="Source Han Sans KR Bold" panose="020B0600000101010101" charset="-127"/>
                <a:ea typeface="Source Han Sans KR Bold" panose="020B0600000101010101" charset="-127"/>
              </a:rPr>
              <a:t> to activate the window that is already running.</a:t>
            </a:r>
            <a:br>
              <a:rPr lang="en-US" altLang="ko-KR" sz="2000" dirty="0">
                <a:latin typeface="Source Han Sans KR Bold" panose="020B0600000101010101" charset="-127"/>
                <a:ea typeface="Source Han Sans KR Bold" panose="020B0600000101010101" charset="-127"/>
              </a:rPr>
            </a:b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Purpose:</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It is used to prevent duplicate programs from running, and to relaunch a program window that is already running.</a:t>
            </a:r>
          </a:p>
        </p:txBody>
      </p:sp>
      <p:grpSp>
        <p:nvGrpSpPr>
          <p:cNvPr id="6" name="그룹 5">
            <a:extLst>
              <a:ext uri="{FF2B5EF4-FFF2-40B4-BE49-F238E27FC236}">
                <a16:creationId xmlns:a16="http://schemas.microsoft.com/office/drawing/2014/main" id="{0D315BD1-C355-D570-3593-A41D59809DE7}"/>
              </a:ext>
            </a:extLst>
          </p:cNvPr>
          <p:cNvGrpSpPr/>
          <p:nvPr/>
        </p:nvGrpSpPr>
        <p:grpSpPr>
          <a:xfrm>
            <a:off x="837861" y="1573802"/>
            <a:ext cx="9144339" cy="487535"/>
            <a:chOff x="837861" y="1573802"/>
            <a:chExt cx="9144339" cy="487535"/>
          </a:xfrm>
        </p:grpSpPr>
        <p:grpSp>
          <p:nvGrpSpPr>
            <p:cNvPr id="2" name="Group 5">
              <a:extLst>
                <a:ext uri="{FF2B5EF4-FFF2-40B4-BE49-F238E27FC236}">
                  <a16:creationId xmlns:a16="http://schemas.microsoft.com/office/drawing/2014/main" id="{FF4F5B4F-6C3B-401C-F056-389A7D89855A}"/>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77B0CEBD-435A-92F2-C622-D2146EF7876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78E2C0B8-CE8F-B53B-D10A-6B94861500E2}"/>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6E877E34-89D2-7BEB-0E74-66B521B315DD}"/>
                </a:ext>
              </a:extLst>
            </p:cNvPr>
            <p:cNvSpPr txBox="1"/>
            <p:nvPr/>
          </p:nvSpPr>
          <p:spPr>
            <a:xfrm>
              <a:off x="1412455" y="1588897"/>
              <a:ext cx="8569745" cy="384721"/>
            </a:xfrm>
            <a:prstGeom prst="rect">
              <a:avLst/>
            </a:prstGeom>
          </p:spPr>
          <p:txBody>
            <a:bodyPr wrap="square" lIns="0" tIns="0" rIns="0" bIns="0" rtlCol="0" anchor="t">
              <a:spAutoFit/>
            </a:bodyPr>
            <a:lstStyle/>
            <a:p>
              <a:r>
                <a:rPr lang="en-US" altLang="ko-KR" sz="2500" dirty="0">
                  <a:latin typeface="Source Han Sans KR Bold" panose="020B0600000101010101" charset="-127"/>
                  <a:ea typeface="Source Han Sans KR Bold" panose="020B0600000101010101" charset="-127"/>
                </a:rPr>
                <a:t>Prevent duplicate runs and enable existing windows</a:t>
              </a:r>
              <a:endParaRPr lang="en-US" sz="2500" b="1" dirty="0">
                <a:latin typeface="Source Han Sans KR Bold" panose="020B0600000101010101" charset="-127"/>
                <a:ea typeface="Source Han Sans KR Bold" panose="020B0600000101010101" charset="-127"/>
                <a:cs typeface="Source Han Sans KR Bold"/>
                <a:sym typeface="Source Han Sans KR Bold"/>
              </a:endParaRPr>
            </a:p>
          </p:txBody>
        </p:sp>
      </p:grpSp>
      <p:pic>
        <p:nvPicPr>
          <p:cNvPr id="8" name="그림 7">
            <a:extLst>
              <a:ext uri="{FF2B5EF4-FFF2-40B4-BE49-F238E27FC236}">
                <a16:creationId xmlns:a16="http://schemas.microsoft.com/office/drawing/2014/main" id="{DFE75D82-255D-9601-62CA-0C82B0610689}"/>
              </a:ext>
            </a:extLst>
          </p:cNvPr>
          <p:cNvPicPr>
            <a:picLocks noChangeAspect="1"/>
          </p:cNvPicPr>
          <p:nvPr/>
        </p:nvPicPr>
        <p:blipFill>
          <a:blip r:embed="rId2"/>
          <a:stretch>
            <a:fillRect/>
          </a:stretch>
        </p:blipFill>
        <p:spPr>
          <a:xfrm>
            <a:off x="837860" y="5009627"/>
            <a:ext cx="16655392" cy="4676872"/>
          </a:xfrm>
          <a:prstGeom prst="rect">
            <a:avLst/>
          </a:prstGeom>
        </p:spPr>
      </p:pic>
    </p:spTree>
    <p:extLst>
      <p:ext uri="{BB962C8B-B14F-4D97-AF65-F5344CB8AC3E}">
        <p14:creationId xmlns:p14="http://schemas.microsoft.com/office/powerpoint/2010/main" val="2820506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366CB12D-F3DC-4971-4AEF-83607F56F57B}"/>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BD011EE7-427E-2A38-52C2-BDE78AAC5DD8}"/>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F5F40277-03B6-32FD-8CFB-2F0E4E301DDD}"/>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C9135712-40C3-9861-C47B-3349CAEE5849}"/>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97C1F2FF-FB28-400D-9938-75C2528E9C17}"/>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altLang="ko-KR" sz="2400" b="1" dirty="0">
                  <a:solidFill>
                    <a:srgbClr val="090807"/>
                  </a:solidFill>
                  <a:latin typeface="Source Han Sans KR Bold"/>
                  <a:ea typeface="Source Han Sans KR Bold"/>
                  <a:cs typeface="Source Han Sans KR Bold"/>
                  <a:sym typeface="Source Han Sans KR Bold"/>
                </a:rPr>
                <a:t>08 </a:t>
              </a:r>
              <a:r>
                <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4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nSpc>
                  <a:spcPts val="3499"/>
                </a:lnSpc>
                <a:spcBef>
                  <a:spcPct val="0"/>
                </a:spcBef>
              </a:pPr>
              <a:endParaRPr lang="en-US" altLang="ko-KR" sz="2400"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EFFC5796-2F63-14AE-7420-67C9099681EE}"/>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sp>
        <p:nvSpPr>
          <p:cNvPr id="51" name="TextBox 14">
            <a:extLst>
              <a:ext uri="{FF2B5EF4-FFF2-40B4-BE49-F238E27FC236}">
                <a16:creationId xmlns:a16="http://schemas.microsoft.com/office/drawing/2014/main" id="{DB41075B-A502-3E4C-670F-268EDA1393B2}"/>
              </a:ext>
            </a:extLst>
          </p:cNvPr>
          <p:cNvSpPr txBox="1"/>
          <p:nvPr/>
        </p:nvSpPr>
        <p:spPr>
          <a:xfrm>
            <a:off x="837860" y="2303168"/>
            <a:ext cx="16002339" cy="112453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Features:</a:t>
            </a:r>
            <a:br>
              <a:rPr lang="en-US" altLang="ko-KR" sz="2400"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After the user enters the alarm time, various validations are performed. Outputs an error message if the time format is incorrect for HH:MM or if it is already set alarm time. If it is out of the range of 0 &lt;= hour &lt;= 23 and 0 &lt;= minute &lt;= 59, it causes an error.</a:t>
            </a:r>
            <a:endParaRPr lang="en-US" altLang="ko-KR" sz="2200" dirty="0">
              <a:latin typeface="Source Han Sans KR Bold" panose="020B0600000101010101" charset="-127"/>
              <a:ea typeface="Source Han Sans KR Bold" panose="020B0600000101010101" charset="-127"/>
            </a:endParaRPr>
          </a:p>
        </p:txBody>
      </p:sp>
      <p:grpSp>
        <p:nvGrpSpPr>
          <p:cNvPr id="6" name="그룹 5">
            <a:extLst>
              <a:ext uri="{FF2B5EF4-FFF2-40B4-BE49-F238E27FC236}">
                <a16:creationId xmlns:a16="http://schemas.microsoft.com/office/drawing/2014/main" id="{4D2DDEF4-0170-6A84-689F-2F6C3FEC3E0E}"/>
              </a:ext>
            </a:extLst>
          </p:cNvPr>
          <p:cNvGrpSpPr/>
          <p:nvPr/>
        </p:nvGrpSpPr>
        <p:grpSpPr>
          <a:xfrm>
            <a:off x="837861" y="1573802"/>
            <a:ext cx="6004077" cy="487535"/>
            <a:chOff x="837861" y="1573802"/>
            <a:chExt cx="6004077" cy="487535"/>
          </a:xfrm>
        </p:grpSpPr>
        <p:grpSp>
          <p:nvGrpSpPr>
            <p:cNvPr id="2" name="Group 5">
              <a:extLst>
                <a:ext uri="{FF2B5EF4-FFF2-40B4-BE49-F238E27FC236}">
                  <a16:creationId xmlns:a16="http://schemas.microsoft.com/office/drawing/2014/main" id="{2628509F-74FE-D0BF-4D50-B5295529CCEE}"/>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A63338A6-7B5D-018B-B292-FE56394A185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6367D801-1842-D6B9-7B99-218FFD30EA03}"/>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21863B9A-3CAE-A683-4F97-6C184CAF7BC6}"/>
                </a:ext>
              </a:extLst>
            </p:cNvPr>
            <p:cNvSpPr txBox="1"/>
            <p:nvPr/>
          </p:nvSpPr>
          <p:spPr>
            <a:xfrm>
              <a:off x="1412455" y="1588897"/>
              <a:ext cx="5429483" cy="384721"/>
            </a:xfrm>
            <a:prstGeom prst="rect">
              <a:avLst/>
            </a:prstGeom>
          </p:spPr>
          <p:txBody>
            <a:bodyPr wrap="square" lIns="0" tIns="0" rIns="0" bIns="0" rtlCol="0" anchor="t">
              <a:spAutoFit/>
            </a:bodyPr>
            <a:lstStyle/>
            <a:p>
              <a:r>
                <a:rPr lang="en-US" altLang="ko-KR" sz="2500" dirty="0">
                  <a:latin typeface="Source Han Sans KR Bold" panose="020B0600000101010101" charset="-127"/>
                  <a:ea typeface="Source Han Sans KR Bold" panose="020B0600000101010101" charset="-127"/>
                </a:rPr>
                <a:t>Alarm settings and validation</a:t>
              </a:r>
              <a:endParaRPr lang="en-US" sz="2500" b="1" dirty="0">
                <a:latin typeface="Source Han Sans KR Bold" panose="020B0600000101010101" charset="-127"/>
                <a:ea typeface="Source Han Sans KR Bold" panose="020B0600000101010101" charset="-127"/>
                <a:cs typeface="Source Han Sans KR Bold"/>
                <a:sym typeface="Source Han Sans KR Bold"/>
              </a:endParaRPr>
            </a:p>
          </p:txBody>
        </p:sp>
      </p:grpSp>
      <p:pic>
        <p:nvPicPr>
          <p:cNvPr id="8" name="그림 7">
            <a:extLst>
              <a:ext uri="{FF2B5EF4-FFF2-40B4-BE49-F238E27FC236}">
                <a16:creationId xmlns:a16="http://schemas.microsoft.com/office/drawing/2014/main" id="{5817FF0B-CE77-054B-DAC2-B8123D00E4D3}"/>
              </a:ext>
            </a:extLst>
          </p:cNvPr>
          <p:cNvPicPr>
            <a:picLocks noChangeAspect="1"/>
          </p:cNvPicPr>
          <p:nvPr/>
        </p:nvPicPr>
        <p:blipFill>
          <a:blip r:embed="rId2"/>
          <a:stretch>
            <a:fillRect/>
          </a:stretch>
        </p:blipFill>
        <p:spPr>
          <a:xfrm>
            <a:off x="7239000" y="3680313"/>
            <a:ext cx="9464862" cy="6257975"/>
          </a:xfrm>
          <a:prstGeom prst="rect">
            <a:avLst/>
          </a:prstGeom>
        </p:spPr>
      </p:pic>
      <p:sp>
        <p:nvSpPr>
          <p:cNvPr id="9" name="TextBox 14">
            <a:extLst>
              <a:ext uri="{FF2B5EF4-FFF2-40B4-BE49-F238E27FC236}">
                <a16:creationId xmlns:a16="http://schemas.microsoft.com/office/drawing/2014/main" id="{160E71D3-D2BF-A5D5-2345-6EC822BDCC51}"/>
              </a:ext>
            </a:extLst>
          </p:cNvPr>
          <p:cNvSpPr txBox="1"/>
          <p:nvPr/>
        </p:nvSpPr>
        <p:spPr>
          <a:xfrm>
            <a:off x="809786" y="3871317"/>
            <a:ext cx="6032152" cy="112453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Purpose:</a:t>
            </a:r>
            <a:br>
              <a:rPr lang="en-US" altLang="ko-KR" sz="2400"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It only sets valid alarm times, and serves to inform the user of invalid inputs.</a:t>
            </a:r>
            <a:endParaRPr lang="en-US" altLang="ko-KR" sz="2200" dirty="0">
              <a:latin typeface="Source Han Sans KR Bold" panose="020B0600000101010101" charset="-127"/>
              <a:ea typeface="Source Han Sans KR Bold" panose="020B0600000101010101" charset="-127"/>
            </a:endParaRPr>
          </a:p>
        </p:txBody>
      </p:sp>
    </p:spTree>
    <p:extLst>
      <p:ext uri="{BB962C8B-B14F-4D97-AF65-F5344CB8AC3E}">
        <p14:creationId xmlns:p14="http://schemas.microsoft.com/office/powerpoint/2010/main" val="720144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303180E2-DAC6-21A1-58CE-3431E87C3573}"/>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04E2B3CC-A54B-599B-789F-E0B02A973D46}"/>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C9C2597A-567A-1A09-0791-06CB74EE128B}"/>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0E2080D4-A1B5-F84F-B503-83019031878A}"/>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833A00DB-C18B-EDA6-B3A8-925C41452A28}"/>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altLang="ko-KR" sz="2400" b="1" dirty="0">
                  <a:solidFill>
                    <a:srgbClr val="090807"/>
                  </a:solidFill>
                  <a:latin typeface="Source Han Sans KR Bold"/>
                  <a:ea typeface="Source Han Sans KR Bold"/>
                  <a:cs typeface="Source Han Sans KR Bold"/>
                  <a:sym typeface="Source Han Sans KR Bold"/>
                </a:rPr>
                <a:t>08 </a:t>
              </a:r>
              <a:r>
                <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4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nSpc>
                  <a:spcPts val="3499"/>
                </a:lnSpc>
                <a:spcBef>
                  <a:spcPct val="0"/>
                </a:spcBef>
              </a:pPr>
              <a:endParaRPr lang="en-US" altLang="ko-KR" sz="2400"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7B5AD18E-9281-2DE8-1F49-B23D77B7DC4A}"/>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6" name="그룹 5">
            <a:extLst>
              <a:ext uri="{FF2B5EF4-FFF2-40B4-BE49-F238E27FC236}">
                <a16:creationId xmlns:a16="http://schemas.microsoft.com/office/drawing/2014/main" id="{0C35ED55-D2A1-F4C5-0E4C-4F087AEFA0A6}"/>
              </a:ext>
            </a:extLst>
          </p:cNvPr>
          <p:cNvGrpSpPr/>
          <p:nvPr/>
        </p:nvGrpSpPr>
        <p:grpSpPr>
          <a:xfrm>
            <a:off x="837861" y="1573802"/>
            <a:ext cx="6004077" cy="487535"/>
            <a:chOff x="837861" y="1573802"/>
            <a:chExt cx="6004077" cy="487535"/>
          </a:xfrm>
        </p:grpSpPr>
        <p:grpSp>
          <p:nvGrpSpPr>
            <p:cNvPr id="2" name="Group 5">
              <a:extLst>
                <a:ext uri="{FF2B5EF4-FFF2-40B4-BE49-F238E27FC236}">
                  <a16:creationId xmlns:a16="http://schemas.microsoft.com/office/drawing/2014/main" id="{0A74197B-F8CA-0710-F1D4-EB666446FD81}"/>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098D38F8-9273-8531-B40E-E9FEAB92678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9390D907-76A4-A4D5-573A-F7DE102E7B98}"/>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BCC16C85-CE6C-68A5-E488-F8E8F43ADF4B}"/>
                </a:ext>
              </a:extLst>
            </p:cNvPr>
            <p:cNvSpPr txBox="1"/>
            <p:nvPr/>
          </p:nvSpPr>
          <p:spPr>
            <a:xfrm>
              <a:off x="1412455" y="1588897"/>
              <a:ext cx="5429483" cy="384721"/>
            </a:xfrm>
            <a:prstGeom prst="rect">
              <a:avLst/>
            </a:prstGeom>
          </p:spPr>
          <p:txBody>
            <a:bodyPr wrap="square" lIns="0" tIns="0" rIns="0" bIns="0" rtlCol="0" anchor="t">
              <a:spAutoFit/>
            </a:bodyPr>
            <a:lstStyle/>
            <a:p>
              <a:r>
                <a:rPr lang="en-US" altLang="ko-KR" sz="2500" dirty="0">
                  <a:latin typeface="Source Han Sans KR Bold" panose="020B0600000101010101" charset="-127"/>
                  <a:ea typeface="Source Han Sans KR Bold" panose="020B0600000101010101" charset="-127"/>
                </a:rPr>
                <a:t>Check alarm and play alarm sound</a:t>
              </a:r>
              <a:endParaRPr lang="en-US" sz="25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10" name="TextBox 14">
            <a:extLst>
              <a:ext uri="{FF2B5EF4-FFF2-40B4-BE49-F238E27FC236}">
                <a16:creationId xmlns:a16="http://schemas.microsoft.com/office/drawing/2014/main" id="{E8AEB12B-A80F-A781-B02F-E06C0D205B89}"/>
              </a:ext>
            </a:extLst>
          </p:cNvPr>
          <p:cNvSpPr txBox="1"/>
          <p:nvPr/>
        </p:nvSpPr>
        <p:spPr>
          <a:xfrm>
            <a:off x="837860" y="2303168"/>
            <a:ext cx="16916740" cy="2656753"/>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Features:</a:t>
            </a:r>
            <a:br>
              <a:rPr lang="en-US" altLang="ko-KR"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The </a:t>
            </a:r>
            <a:r>
              <a:rPr lang="en-US" altLang="ko-KR" dirty="0" err="1">
                <a:latin typeface="Source Han Sans KR Bold" panose="020B0600000101010101" charset="-127"/>
                <a:ea typeface="Source Han Sans KR Bold" panose="020B0600000101010101" charset="-127"/>
              </a:rPr>
              <a:t>check_alarm</a:t>
            </a:r>
            <a:r>
              <a:rPr lang="en-US" altLang="ko-KR" dirty="0">
                <a:latin typeface="Source Han Sans KR Bold" panose="020B0600000101010101" charset="-127"/>
                <a:ea typeface="Source Han Sans KR Bold" panose="020B0600000101010101" charset="-127"/>
              </a:rPr>
              <a:t>() function checks the current time every second and triggers an alarm when the alarm time is set.</a:t>
            </a:r>
            <a:br>
              <a:rPr lang="en-US" altLang="ko-KR"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The </a:t>
            </a:r>
            <a:r>
              <a:rPr lang="en-US" altLang="ko-KR" dirty="0" err="1">
                <a:latin typeface="Source Han Sans KR Bold" panose="020B0600000101010101" charset="-127"/>
                <a:ea typeface="Source Han Sans KR Bold" panose="020B0600000101010101" charset="-127"/>
              </a:rPr>
              <a:t>trigger_alarm</a:t>
            </a:r>
            <a:r>
              <a:rPr lang="en-US" altLang="ko-KR" dirty="0">
                <a:latin typeface="Source Han Sans KR Bold" panose="020B0600000101010101" charset="-127"/>
                <a:ea typeface="Source Han Sans KR Bold" panose="020B0600000101010101" charset="-127"/>
              </a:rPr>
              <a:t>() function repeatedly plays the alarm sound when the alarm goes off, and a new window, including the end alarm button, provides the user with the option to end the alarm. The </a:t>
            </a:r>
            <a:r>
              <a:rPr lang="en-US" altLang="ko-KR" dirty="0" err="1">
                <a:latin typeface="Source Han Sans KR Bold" panose="020B0600000101010101" charset="-127"/>
                <a:ea typeface="Source Han Sans KR Bold" panose="020B0600000101010101" charset="-127"/>
              </a:rPr>
              <a:t>stop_alarm</a:t>
            </a:r>
            <a:r>
              <a:rPr lang="en-US" altLang="ko-KR" dirty="0">
                <a:latin typeface="Source Han Sans KR Bold" panose="020B0600000101010101" charset="-127"/>
                <a:ea typeface="Source Han Sans KR Bold" panose="020B0600000101010101" charset="-127"/>
              </a:rPr>
              <a:t>() function stops the alarm sound and deletes the alarm from the list.</a:t>
            </a:r>
            <a:br>
              <a:rPr lang="en-US" altLang="ko-KR" dirty="0">
                <a:latin typeface="Source Han Sans KR Bold" panose="020B0600000101010101" charset="-127"/>
                <a:ea typeface="Source Han Sans KR Bold" panose="020B0600000101010101" charset="-127"/>
              </a:rPr>
            </a:br>
            <a:br>
              <a:rPr lang="en-US" altLang="ko-KR"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Purpose:</a:t>
            </a:r>
            <a:br>
              <a:rPr lang="en-US" altLang="ko-KR"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It is responsible for sounding the alarm, providing the user with a UI to end the alarm, and removing the alarm from the list after it ends.</a:t>
            </a:r>
          </a:p>
        </p:txBody>
      </p:sp>
      <p:pic>
        <p:nvPicPr>
          <p:cNvPr id="12" name="그림 11">
            <a:extLst>
              <a:ext uri="{FF2B5EF4-FFF2-40B4-BE49-F238E27FC236}">
                <a16:creationId xmlns:a16="http://schemas.microsoft.com/office/drawing/2014/main" id="{1D4F2CDE-FC77-E441-B3E9-6E8F35913621}"/>
              </a:ext>
            </a:extLst>
          </p:cNvPr>
          <p:cNvPicPr>
            <a:picLocks noChangeAspect="1"/>
          </p:cNvPicPr>
          <p:nvPr/>
        </p:nvPicPr>
        <p:blipFill>
          <a:blip r:embed="rId2"/>
          <a:stretch>
            <a:fillRect/>
          </a:stretch>
        </p:blipFill>
        <p:spPr>
          <a:xfrm>
            <a:off x="7848600" y="5125646"/>
            <a:ext cx="8867294" cy="5072956"/>
          </a:xfrm>
          <a:prstGeom prst="rect">
            <a:avLst/>
          </a:prstGeom>
        </p:spPr>
      </p:pic>
    </p:spTree>
    <p:extLst>
      <p:ext uri="{BB962C8B-B14F-4D97-AF65-F5344CB8AC3E}">
        <p14:creationId xmlns:p14="http://schemas.microsoft.com/office/powerpoint/2010/main" val="2861336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597F9DC1-822D-17DA-1985-29C12AF2580A}"/>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97DE1C8B-DE54-F77D-1959-E3E10D975C28}"/>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4C957056-82F0-99C1-3610-E285FE2909DE}"/>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8522A9F1-6440-907A-74E1-6C97A5CA4F64}"/>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C84C9F33-7FCB-B492-6A88-891EC2B84F39}"/>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altLang="ko-KR" sz="2400" b="1" dirty="0">
                  <a:solidFill>
                    <a:srgbClr val="090807"/>
                  </a:solidFill>
                  <a:latin typeface="Source Han Sans KR Bold"/>
                  <a:ea typeface="Source Han Sans KR Bold"/>
                  <a:cs typeface="Source Han Sans KR Bold"/>
                  <a:sym typeface="Source Han Sans KR Bold"/>
                </a:rPr>
                <a:t>08 </a:t>
              </a:r>
              <a:r>
                <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4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nSpc>
                  <a:spcPts val="3499"/>
                </a:lnSpc>
                <a:spcBef>
                  <a:spcPct val="0"/>
                </a:spcBef>
              </a:pPr>
              <a:endParaRPr lang="en-US" altLang="ko-KR" sz="2400"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B9A0FD98-F7DE-05EE-0062-9C08BBE5BAAA}"/>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6" name="그룹 5">
            <a:extLst>
              <a:ext uri="{FF2B5EF4-FFF2-40B4-BE49-F238E27FC236}">
                <a16:creationId xmlns:a16="http://schemas.microsoft.com/office/drawing/2014/main" id="{3AB6F043-9EDA-10D1-813F-E8835C519A04}"/>
              </a:ext>
            </a:extLst>
          </p:cNvPr>
          <p:cNvGrpSpPr/>
          <p:nvPr/>
        </p:nvGrpSpPr>
        <p:grpSpPr>
          <a:xfrm>
            <a:off x="837861" y="1573802"/>
            <a:ext cx="6004077" cy="487535"/>
            <a:chOff x="837861" y="1573802"/>
            <a:chExt cx="6004077" cy="487535"/>
          </a:xfrm>
        </p:grpSpPr>
        <p:grpSp>
          <p:nvGrpSpPr>
            <p:cNvPr id="2" name="Group 5">
              <a:extLst>
                <a:ext uri="{FF2B5EF4-FFF2-40B4-BE49-F238E27FC236}">
                  <a16:creationId xmlns:a16="http://schemas.microsoft.com/office/drawing/2014/main" id="{0203E8FE-5701-6DE6-3A34-A902FCEF4F4A}"/>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81969B30-42FC-680C-694A-C9FB4920657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6C34B599-DA1C-DF5F-FEE6-0A176FA40BFE}"/>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E0D877FD-EBFE-5190-D92C-9B28609F36A9}"/>
                </a:ext>
              </a:extLst>
            </p:cNvPr>
            <p:cNvSpPr txBox="1"/>
            <p:nvPr/>
          </p:nvSpPr>
          <p:spPr>
            <a:xfrm>
              <a:off x="1412455" y="1588897"/>
              <a:ext cx="5429483" cy="384721"/>
            </a:xfrm>
            <a:prstGeom prst="rect">
              <a:avLst/>
            </a:prstGeom>
          </p:spPr>
          <p:txBody>
            <a:bodyPr wrap="square" lIns="0" tIns="0" rIns="0" bIns="0" rtlCol="0" anchor="t">
              <a:spAutoFit/>
            </a:bodyPr>
            <a:lstStyle/>
            <a:p>
              <a:r>
                <a:rPr lang="en-US" altLang="ko-KR" sz="2500" dirty="0">
                  <a:latin typeface="Source Han Sans KR Bold" panose="020B0600000101010101" charset="-127"/>
                  <a:ea typeface="Source Han Sans KR Bold" panose="020B0600000101010101" charset="-127"/>
                </a:rPr>
                <a:t>Tray Icon Features</a:t>
              </a:r>
              <a:endParaRPr lang="en-US" sz="25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7" name="TextBox 14">
            <a:extLst>
              <a:ext uri="{FF2B5EF4-FFF2-40B4-BE49-F238E27FC236}">
                <a16:creationId xmlns:a16="http://schemas.microsoft.com/office/drawing/2014/main" id="{B74899F1-DC50-568C-2350-F9FE136B2694}"/>
              </a:ext>
            </a:extLst>
          </p:cNvPr>
          <p:cNvSpPr txBox="1"/>
          <p:nvPr/>
        </p:nvSpPr>
        <p:spPr>
          <a:xfrm>
            <a:off x="837860" y="2303168"/>
            <a:ext cx="16916740" cy="2657522"/>
          </a:xfrm>
          <a:prstGeom prst="rect">
            <a:avLst/>
          </a:prstGeom>
        </p:spPr>
        <p:txBody>
          <a:bodyPr wrap="square" lIns="0" tIns="0" rIns="0" bIns="0" rtlCol="0" anchor="t">
            <a:spAutoFit/>
          </a:bodyPr>
          <a:lstStyle/>
          <a:p>
            <a:pPr>
              <a:lnSpc>
                <a:spcPts val="3000"/>
              </a:lnSpc>
            </a:pPr>
            <a:r>
              <a:rPr lang="en-US" altLang="ko-KR" sz="2200" dirty="0">
                <a:latin typeface="Source Han Sans KR Bold" panose="020B0600000101010101" charset="-127"/>
                <a:ea typeface="Source Han Sans KR Bold" panose="020B0600000101010101" charset="-127"/>
              </a:rPr>
              <a:t>Features:</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Tray icon: Use the </a:t>
            </a:r>
            <a:r>
              <a:rPr lang="en-US" altLang="ko-KR" sz="2200" dirty="0" err="1">
                <a:latin typeface="Source Han Sans KR Bold" panose="020B0600000101010101" charset="-127"/>
                <a:ea typeface="Source Han Sans KR Bold" panose="020B0600000101010101" charset="-127"/>
              </a:rPr>
              <a:t>pystray</a:t>
            </a:r>
            <a:r>
              <a:rPr lang="en-US" altLang="ko-KR" sz="2200" dirty="0">
                <a:latin typeface="Source Han Sans KR Bold" panose="020B0600000101010101" charset="-127"/>
                <a:ea typeface="Source Han Sans KR Bold" panose="020B0600000101010101" charset="-127"/>
              </a:rPr>
              <a:t> library to add icons to the system tray. Click the icon to reopen the window, and it also provides an exit menu. The </a:t>
            </a:r>
            <a:r>
              <a:rPr lang="en-US" altLang="ko-KR" sz="2200" dirty="0" err="1">
                <a:latin typeface="Source Han Sans KR Bold" panose="020B0600000101010101" charset="-127"/>
                <a:ea typeface="Source Han Sans KR Bold" panose="020B0600000101010101" charset="-127"/>
              </a:rPr>
              <a:t>show_window</a:t>
            </a:r>
            <a:r>
              <a:rPr lang="en-US" altLang="ko-KR" sz="2200" dirty="0">
                <a:latin typeface="Source Han Sans KR Bold" panose="020B0600000101010101" charset="-127"/>
                <a:ea typeface="Source Han Sans KR Bold" panose="020B0600000101010101" charset="-127"/>
              </a:rPr>
              <a:t>() function serves to float the program window when the tray icon is clicked. The </a:t>
            </a:r>
            <a:r>
              <a:rPr lang="en-US" altLang="ko-KR" sz="2200" dirty="0" err="1">
                <a:latin typeface="Source Han Sans KR Bold" panose="020B0600000101010101" charset="-127"/>
                <a:ea typeface="Source Han Sans KR Bold" panose="020B0600000101010101" charset="-127"/>
              </a:rPr>
              <a:t>exit_app</a:t>
            </a:r>
            <a:r>
              <a:rPr lang="en-US" altLang="ko-KR" sz="2200" dirty="0">
                <a:latin typeface="Source Han Sans KR Bold" panose="020B0600000101010101" charset="-127"/>
                <a:ea typeface="Source Han Sans KR Bold" panose="020B0600000101010101" charset="-127"/>
              </a:rPr>
              <a:t>() function initializes the alarm list at the end of the program and exits the program.</a:t>
            </a:r>
            <a:br>
              <a:rPr lang="en-US" altLang="ko-KR" sz="2200" dirty="0">
                <a:latin typeface="Source Han Sans KR Bold" panose="020B0600000101010101" charset="-127"/>
                <a:ea typeface="Source Han Sans KR Bold" panose="020B0600000101010101" charset="-127"/>
              </a:rPr>
            </a:b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Purpose:</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Run the program in the background and make it easy to control through the tray icon</a:t>
            </a:r>
            <a:r>
              <a:rPr lang="en-US" altLang="ko-KR" dirty="0"/>
              <a:t>.</a:t>
            </a:r>
            <a:endParaRPr lang="en-US" altLang="ko-KR" sz="2200" dirty="0">
              <a:latin typeface="Source Han Sans KR Bold" panose="020B0600000101010101" charset="-127"/>
              <a:ea typeface="Source Han Sans KR Bold" panose="020B0600000101010101" charset="-127"/>
            </a:endParaRPr>
          </a:p>
        </p:txBody>
      </p:sp>
      <p:pic>
        <p:nvPicPr>
          <p:cNvPr id="9" name="그림 8">
            <a:extLst>
              <a:ext uri="{FF2B5EF4-FFF2-40B4-BE49-F238E27FC236}">
                <a16:creationId xmlns:a16="http://schemas.microsoft.com/office/drawing/2014/main" id="{495FDF7D-F87D-3DAA-D62E-79176FAE9F03}"/>
              </a:ext>
            </a:extLst>
          </p:cNvPr>
          <p:cNvPicPr>
            <a:picLocks noChangeAspect="1"/>
          </p:cNvPicPr>
          <p:nvPr/>
        </p:nvPicPr>
        <p:blipFill>
          <a:blip r:embed="rId2"/>
          <a:stretch>
            <a:fillRect/>
          </a:stretch>
        </p:blipFill>
        <p:spPr>
          <a:xfrm>
            <a:off x="9296230" y="4973258"/>
            <a:ext cx="7163140" cy="5094756"/>
          </a:xfrm>
          <a:prstGeom prst="rect">
            <a:avLst/>
          </a:prstGeom>
        </p:spPr>
      </p:pic>
    </p:spTree>
    <p:extLst>
      <p:ext uri="{BB962C8B-B14F-4D97-AF65-F5344CB8AC3E}">
        <p14:creationId xmlns:p14="http://schemas.microsoft.com/office/powerpoint/2010/main" val="1080117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DA733423-2829-7CC8-8C1B-A04D15F8560C}"/>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813B057F-0F40-5FAE-523E-71896C0ECA2B}"/>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5A184E66-5285-3D08-CF6A-DB828F9F5828}"/>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014455D0-3BF4-0EBD-D5B1-42A9E5D63367}"/>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8B745352-A6DF-876D-48B6-27497DB5AC8B}"/>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altLang="ko-KR" sz="2400" b="1" dirty="0">
                  <a:solidFill>
                    <a:srgbClr val="090807"/>
                  </a:solidFill>
                  <a:latin typeface="Source Han Sans KR Bold"/>
                  <a:ea typeface="Source Han Sans KR Bold"/>
                  <a:cs typeface="Source Han Sans KR Bold"/>
                  <a:sym typeface="Source Han Sans KR Bold"/>
                </a:rPr>
                <a:t>08 </a:t>
              </a:r>
              <a:r>
                <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4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nSpc>
                  <a:spcPts val="3499"/>
                </a:lnSpc>
                <a:spcBef>
                  <a:spcPct val="0"/>
                </a:spcBef>
              </a:pPr>
              <a:endParaRPr lang="en-US" altLang="ko-KR" sz="2400"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4618432E-92B9-DCF6-594F-A8355DCB9A19}"/>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6" name="그룹 5">
            <a:extLst>
              <a:ext uri="{FF2B5EF4-FFF2-40B4-BE49-F238E27FC236}">
                <a16:creationId xmlns:a16="http://schemas.microsoft.com/office/drawing/2014/main" id="{1A1F018B-D66F-FD80-A84A-59C1E6BEB400}"/>
              </a:ext>
            </a:extLst>
          </p:cNvPr>
          <p:cNvGrpSpPr/>
          <p:nvPr/>
        </p:nvGrpSpPr>
        <p:grpSpPr>
          <a:xfrm>
            <a:off x="837861" y="1573802"/>
            <a:ext cx="7848939" cy="487535"/>
            <a:chOff x="837861" y="1573802"/>
            <a:chExt cx="7848939" cy="487535"/>
          </a:xfrm>
        </p:grpSpPr>
        <p:grpSp>
          <p:nvGrpSpPr>
            <p:cNvPr id="2" name="Group 5">
              <a:extLst>
                <a:ext uri="{FF2B5EF4-FFF2-40B4-BE49-F238E27FC236}">
                  <a16:creationId xmlns:a16="http://schemas.microsoft.com/office/drawing/2014/main" id="{7E437FB1-32A8-D582-4C7F-99ACF66B957D}"/>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1C9CDACA-ED35-698A-1211-D05C699F911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667A5463-58D3-D804-1437-01655F406908}"/>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E46645B6-6A65-D44E-CE1C-6B79613FDF1C}"/>
                </a:ext>
              </a:extLst>
            </p:cNvPr>
            <p:cNvSpPr txBox="1"/>
            <p:nvPr/>
          </p:nvSpPr>
          <p:spPr>
            <a:xfrm>
              <a:off x="1412455" y="1588897"/>
              <a:ext cx="7274345" cy="384721"/>
            </a:xfrm>
            <a:prstGeom prst="rect">
              <a:avLst/>
            </a:prstGeom>
          </p:spPr>
          <p:txBody>
            <a:bodyPr wrap="square" lIns="0" tIns="0" rIns="0" bIns="0" rtlCol="0" anchor="t">
              <a:spAutoFit/>
            </a:bodyPr>
            <a:lstStyle/>
            <a:p>
              <a:r>
                <a:rPr lang="en-US" altLang="ko-KR" sz="2500" dirty="0">
                  <a:latin typeface="Source Han Sans KR Bold" panose="020B0600000101010101" charset="-127"/>
                  <a:ea typeface="Source Han Sans KR Bold" panose="020B0600000101010101" charset="-127"/>
                </a:rPr>
                <a:t>Windows handles and prevent redundancy</a:t>
              </a:r>
              <a:endParaRPr lang="en-US" sz="25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7" name="TextBox 14">
            <a:extLst>
              <a:ext uri="{FF2B5EF4-FFF2-40B4-BE49-F238E27FC236}">
                <a16:creationId xmlns:a16="http://schemas.microsoft.com/office/drawing/2014/main" id="{3EC9392F-81DA-1264-FA1A-C56CE40EAD40}"/>
              </a:ext>
            </a:extLst>
          </p:cNvPr>
          <p:cNvSpPr txBox="1"/>
          <p:nvPr/>
        </p:nvSpPr>
        <p:spPr>
          <a:xfrm>
            <a:off x="837860" y="2303168"/>
            <a:ext cx="16916740" cy="2272032"/>
          </a:xfrm>
          <a:prstGeom prst="rect">
            <a:avLst/>
          </a:prstGeom>
        </p:spPr>
        <p:txBody>
          <a:bodyPr wrap="square" lIns="0" tIns="0" rIns="0" bIns="0" rtlCol="0" anchor="t">
            <a:spAutoFit/>
          </a:bodyPr>
          <a:lstStyle/>
          <a:p>
            <a:pPr>
              <a:lnSpc>
                <a:spcPts val="3000"/>
              </a:lnSpc>
            </a:pPr>
            <a:r>
              <a:rPr lang="en-US" altLang="ko-KR" sz="2200" dirty="0">
                <a:latin typeface="Source Han Sans KR Bold" panose="020B0600000101010101" charset="-127"/>
                <a:ea typeface="Source Han Sans KR Bold" panose="020B0600000101010101" charset="-127"/>
              </a:rPr>
              <a:t>Features:</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This function uses </a:t>
            </a:r>
            <a:r>
              <a:rPr lang="en-US" altLang="ko-KR" sz="2200" dirty="0" err="1">
                <a:latin typeface="Source Han Sans KR Bold" panose="020B0600000101010101" charset="-127"/>
                <a:ea typeface="Source Han Sans KR Bold" panose="020B0600000101010101" charset="-127"/>
              </a:rPr>
              <a:t>CreateMutexW</a:t>
            </a:r>
            <a:r>
              <a:rPr lang="en-US" altLang="ko-KR" sz="2200" dirty="0">
                <a:latin typeface="Source Han Sans KR Bold" panose="020B0600000101010101" charset="-127"/>
                <a:ea typeface="Source Han Sans KR Bold" panose="020B0600000101010101" charset="-127"/>
              </a:rPr>
              <a:t> to verify that the program is already running. If it is already running, the </a:t>
            </a:r>
            <a:r>
              <a:rPr lang="en-US" altLang="ko-KR" sz="2200" dirty="0" err="1">
                <a:latin typeface="Source Han Sans KR Bold" panose="020B0600000101010101" charset="-127"/>
                <a:ea typeface="Source Han Sans KR Bold" panose="020B0600000101010101" charset="-127"/>
              </a:rPr>
              <a:t>GetLastError</a:t>
            </a:r>
            <a:r>
              <a:rPr lang="en-US" altLang="ko-KR" sz="2200" dirty="0">
                <a:latin typeface="Source Han Sans KR Bold" panose="020B0600000101010101" charset="-127"/>
                <a:ea typeface="Source Han Sans KR Bold" panose="020B0600000101010101" charset="-127"/>
              </a:rPr>
              <a:t>() value is 183, preventing duplicate runs.</a:t>
            </a:r>
            <a:br>
              <a:rPr lang="en-US" altLang="ko-KR" sz="2200" dirty="0">
                <a:latin typeface="Source Han Sans KR Bold" panose="020B0600000101010101" charset="-127"/>
                <a:ea typeface="Source Han Sans KR Bold" panose="020B0600000101010101" charset="-127"/>
              </a:rPr>
            </a:b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Purpose:</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Ensure that the program does not run in duplicate.</a:t>
            </a:r>
          </a:p>
        </p:txBody>
      </p:sp>
      <p:pic>
        <p:nvPicPr>
          <p:cNvPr id="9" name="그림 8">
            <a:extLst>
              <a:ext uri="{FF2B5EF4-FFF2-40B4-BE49-F238E27FC236}">
                <a16:creationId xmlns:a16="http://schemas.microsoft.com/office/drawing/2014/main" id="{F79F6A04-275C-9682-BFD6-40525B8F863A}"/>
              </a:ext>
            </a:extLst>
          </p:cNvPr>
          <p:cNvPicPr>
            <a:picLocks noChangeAspect="1"/>
          </p:cNvPicPr>
          <p:nvPr/>
        </p:nvPicPr>
        <p:blipFill>
          <a:blip r:embed="rId2"/>
          <a:stretch>
            <a:fillRect/>
          </a:stretch>
        </p:blipFill>
        <p:spPr>
          <a:xfrm>
            <a:off x="200259" y="5123056"/>
            <a:ext cx="17887482" cy="2729425"/>
          </a:xfrm>
          <a:prstGeom prst="rect">
            <a:avLst/>
          </a:prstGeom>
        </p:spPr>
      </p:pic>
    </p:spTree>
    <p:extLst>
      <p:ext uri="{BB962C8B-B14F-4D97-AF65-F5344CB8AC3E}">
        <p14:creationId xmlns:p14="http://schemas.microsoft.com/office/powerpoint/2010/main" val="394580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AD0250C3-A4BD-3AE7-6786-60C551C01946}"/>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5A7F9F95-91E4-B938-00C1-4EC0F42E6241}"/>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15481981-59A7-38C4-2835-8CCC4ACBEF16}"/>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A415406C-0294-5029-3A5B-9234546E3869}"/>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A3933725-B61D-C5E9-BB2B-F9FBEF50DF7C}"/>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altLang="ko-KR" sz="2400" b="1" dirty="0">
                  <a:solidFill>
                    <a:srgbClr val="090807"/>
                  </a:solidFill>
                  <a:latin typeface="Source Han Sans KR Bold"/>
                  <a:ea typeface="Source Han Sans KR Bold"/>
                  <a:cs typeface="Source Han Sans KR Bold"/>
                  <a:sym typeface="Source Han Sans KR Bold"/>
                </a:rPr>
                <a:t>08 </a:t>
              </a:r>
              <a:r>
                <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4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altLang="ko-KR" sz="2400" b="1" dirty="0">
                <a:solidFill>
                  <a:srgbClr val="090807"/>
                </a:solidFill>
                <a:latin typeface="Source Han Sans KR Bold" panose="020B0600000101010101" charset="-127"/>
                <a:ea typeface="Source Han Sans KR Bold" panose="020B0600000101010101" charset="-127"/>
                <a:cs typeface="Raleway Bold"/>
                <a:sym typeface="Raleway Bold"/>
              </a:endParaRPr>
            </a:p>
            <a:p>
              <a:pPr>
                <a:lnSpc>
                  <a:spcPts val="3499"/>
                </a:lnSpc>
                <a:spcBef>
                  <a:spcPct val="0"/>
                </a:spcBef>
              </a:pPr>
              <a:endParaRPr lang="en-US" altLang="ko-KR" sz="2400"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6FA547CB-8685-4759-C138-0F28B90E223E}"/>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6" name="그룹 5">
            <a:extLst>
              <a:ext uri="{FF2B5EF4-FFF2-40B4-BE49-F238E27FC236}">
                <a16:creationId xmlns:a16="http://schemas.microsoft.com/office/drawing/2014/main" id="{89DFB8B0-AC58-3205-C4C1-D1A8FD5F7CD9}"/>
              </a:ext>
            </a:extLst>
          </p:cNvPr>
          <p:cNvGrpSpPr/>
          <p:nvPr/>
        </p:nvGrpSpPr>
        <p:grpSpPr>
          <a:xfrm>
            <a:off x="837861" y="1573802"/>
            <a:ext cx="6004077" cy="487535"/>
            <a:chOff x="837861" y="1573802"/>
            <a:chExt cx="6004077" cy="487535"/>
          </a:xfrm>
        </p:grpSpPr>
        <p:grpSp>
          <p:nvGrpSpPr>
            <p:cNvPr id="2" name="Group 5">
              <a:extLst>
                <a:ext uri="{FF2B5EF4-FFF2-40B4-BE49-F238E27FC236}">
                  <a16:creationId xmlns:a16="http://schemas.microsoft.com/office/drawing/2014/main" id="{C9A908D4-0322-53C1-8CBA-01D95D94DAF9}"/>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D32461A4-6AAD-137F-1441-346100791AD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000"/>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3AF638BC-4B7B-4906-59FD-5A15FA182644}"/>
                  </a:ext>
                </a:extLst>
              </p:cNvPr>
              <p:cNvSpPr txBox="1"/>
              <p:nvPr/>
            </p:nvSpPr>
            <p:spPr>
              <a:xfrm>
                <a:off x="76200" y="38100"/>
                <a:ext cx="660400" cy="698500"/>
              </a:xfrm>
              <a:prstGeom prst="rect">
                <a:avLst/>
              </a:prstGeom>
              <a:solidFill>
                <a:srgbClr val="FF0000"/>
              </a:solidFill>
              <a:ln>
                <a:solidFill>
                  <a:srgbClr val="FF0000"/>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F454206C-3848-BA41-C741-6F71E5B513F8}"/>
                </a:ext>
              </a:extLst>
            </p:cNvPr>
            <p:cNvSpPr txBox="1"/>
            <p:nvPr/>
          </p:nvSpPr>
          <p:spPr>
            <a:xfrm>
              <a:off x="1412455" y="1588897"/>
              <a:ext cx="5429483" cy="461665"/>
            </a:xfrm>
            <a:prstGeom prst="rect">
              <a:avLst/>
            </a:prstGeom>
          </p:spPr>
          <p:txBody>
            <a:bodyPr wrap="square" lIns="0" tIns="0" rIns="0" bIns="0" rtlCol="0" anchor="t">
              <a:spAutoFit/>
            </a:bodyPr>
            <a:lstStyle/>
            <a:p>
              <a:r>
                <a:rPr lang="en-US" altLang="ko-KR" sz="3000" b="1" dirty="0">
                  <a:latin typeface="Source Han Sans KR Bold" panose="020B0600000101010101" charset="-127"/>
                  <a:ea typeface="Source Han Sans KR Bold" panose="020B0600000101010101" charset="-127"/>
                  <a:cs typeface="Source Han Sans KR Bold"/>
                  <a:sym typeface="Source Han Sans KR Bold"/>
                </a:rPr>
                <a:t>Update Alarm list</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7" name="TextBox 14">
            <a:extLst>
              <a:ext uri="{FF2B5EF4-FFF2-40B4-BE49-F238E27FC236}">
                <a16:creationId xmlns:a16="http://schemas.microsoft.com/office/drawing/2014/main" id="{83C387FE-4CF2-3753-16FE-BCB72B951C20}"/>
              </a:ext>
            </a:extLst>
          </p:cNvPr>
          <p:cNvSpPr txBox="1"/>
          <p:nvPr/>
        </p:nvSpPr>
        <p:spPr>
          <a:xfrm>
            <a:off x="837860" y="2303168"/>
            <a:ext cx="16916740" cy="2272032"/>
          </a:xfrm>
          <a:prstGeom prst="rect">
            <a:avLst/>
          </a:prstGeom>
        </p:spPr>
        <p:txBody>
          <a:bodyPr wrap="square" lIns="0" tIns="0" rIns="0" bIns="0" rtlCol="0" anchor="t">
            <a:spAutoFit/>
          </a:bodyPr>
          <a:lstStyle/>
          <a:p>
            <a:pPr>
              <a:lnSpc>
                <a:spcPts val="3000"/>
              </a:lnSpc>
            </a:pPr>
            <a:r>
              <a:rPr lang="en-US" altLang="ko-KR" sz="2200" dirty="0">
                <a:latin typeface="Source Han Sans KR Bold" panose="020B0600000101010101" charset="-127"/>
                <a:ea typeface="Source Han Sans KR Bold" panose="020B0600000101010101" charset="-127"/>
              </a:rPr>
              <a:t>Features:</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Display the alarm list dynamically in the UI, and add a delete button for each alarm. Once a user deletes an alarm, remove it from the list and update the UI.</a:t>
            </a:r>
            <a:br>
              <a:rPr lang="en-US" altLang="ko-KR" sz="2200" dirty="0">
                <a:latin typeface="Source Han Sans KR Bold" panose="020B0600000101010101" charset="-127"/>
                <a:ea typeface="Source Han Sans KR Bold" panose="020B0600000101010101" charset="-127"/>
              </a:rPr>
            </a:b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Purpose:</a:t>
            </a:r>
            <a:br>
              <a:rPr lang="en-US" altLang="ko-KR" sz="2200" dirty="0">
                <a:latin typeface="Source Han Sans KR Bold" panose="020B0600000101010101" charset="-127"/>
                <a:ea typeface="Source Han Sans KR Bold" panose="020B0600000101010101" charset="-127"/>
              </a:rPr>
            </a:br>
            <a:r>
              <a:rPr lang="en-US" altLang="ko-KR" sz="2200" dirty="0">
                <a:latin typeface="Source Han Sans KR Bold" panose="020B0600000101010101" charset="-127"/>
                <a:ea typeface="Source Han Sans KR Bold" panose="020B0600000101010101" charset="-127"/>
              </a:rPr>
              <a:t>It is responsible for checking alarms set by users in real time and updating the UI for easy deletion.</a:t>
            </a:r>
          </a:p>
        </p:txBody>
      </p:sp>
      <p:pic>
        <p:nvPicPr>
          <p:cNvPr id="9" name="그림 8">
            <a:extLst>
              <a:ext uri="{FF2B5EF4-FFF2-40B4-BE49-F238E27FC236}">
                <a16:creationId xmlns:a16="http://schemas.microsoft.com/office/drawing/2014/main" id="{DC02046A-97D9-5B17-F374-3041528CC562}"/>
              </a:ext>
            </a:extLst>
          </p:cNvPr>
          <p:cNvPicPr>
            <a:picLocks noChangeAspect="1"/>
          </p:cNvPicPr>
          <p:nvPr/>
        </p:nvPicPr>
        <p:blipFill>
          <a:blip r:embed="rId2"/>
          <a:stretch>
            <a:fillRect/>
          </a:stretch>
        </p:blipFill>
        <p:spPr>
          <a:xfrm>
            <a:off x="615560" y="4841142"/>
            <a:ext cx="17139040" cy="5165627"/>
          </a:xfrm>
          <a:prstGeom prst="rect">
            <a:avLst/>
          </a:prstGeom>
        </p:spPr>
      </p:pic>
    </p:spTree>
    <p:extLst>
      <p:ext uri="{BB962C8B-B14F-4D97-AF65-F5344CB8AC3E}">
        <p14:creationId xmlns:p14="http://schemas.microsoft.com/office/powerpoint/2010/main" val="2930442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1871447" y="5056830"/>
            <a:ext cx="14545107"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3" name="TextBox 3"/>
          <p:cNvSpPr txBox="1"/>
          <p:nvPr/>
        </p:nvSpPr>
        <p:spPr>
          <a:xfrm>
            <a:off x="3070238" y="5518792"/>
            <a:ext cx="3406762" cy="587725"/>
          </a:xfrm>
          <a:prstGeom prst="rect">
            <a:avLst/>
          </a:prstGeom>
        </p:spPr>
        <p:txBody>
          <a:bodyPr wrap="square" lIns="0" tIns="0" rIns="0" bIns="0" rtlCol="0" anchor="t">
            <a:spAutoFit/>
          </a:bodyPr>
          <a:lstStyle/>
          <a:p>
            <a:pPr marL="0" lvl="0" indent="0" algn="l">
              <a:lnSpc>
                <a:spcPts val="4900"/>
              </a:lnSpc>
              <a:spcBef>
                <a:spcPct val="0"/>
              </a:spcBef>
            </a:pPr>
            <a:r>
              <a:rPr lang="en-US" sz="3500" u="none" strike="noStrike" dirty="0">
                <a:solidFill>
                  <a:srgbClr val="090807"/>
                </a:solidFill>
                <a:latin typeface="Source Han Sans KR"/>
                <a:ea typeface="Source Han Sans KR"/>
                <a:cs typeface="Source Han Sans KR"/>
                <a:sym typeface="Source Han Sans KR"/>
              </a:rPr>
              <a:t>010-2113-1655</a:t>
            </a:r>
          </a:p>
        </p:txBody>
      </p:sp>
      <p:sp>
        <p:nvSpPr>
          <p:cNvPr id="4" name="TextBox 4"/>
          <p:cNvSpPr txBox="1"/>
          <p:nvPr/>
        </p:nvSpPr>
        <p:spPr>
          <a:xfrm>
            <a:off x="3041663" y="6410967"/>
            <a:ext cx="5406330" cy="596900"/>
          </a:xfrm>
          <a:prstGeom prst="rect">
            <a:avLst/>
          </a:prstGeom>
        </p:spPr>
        <p:txBody>
          <a:bodyPr lIns="0" tIns="0" rIns="0" bIns="0" rtlCol="0" anchor="t">
            <a:spAutoFit/>
          </a:bodyPr>
          <a:lstStyle/>
          <a:p>
            <a:pPr marL="0" lvl="0" indent="0" algn="l">
              <a:lnSpc>
                <a:spcPts val="4900"/>
              </a:lnSpc>
              <a:spcBef>
                <a:spcPct val="0"/>
              </a:spcBef>
            </a:pPr>
            <a:endParaRPr lang="en-US" sz="3500" u="none" strike="noStrike" dirty="0">
              <a:solidFill>
                <a:srgbClr val="090807"/>
              </a:solidFill>
              <a:latin typeface="Source Han Sans KR"/>
              <a:ea typeface="Source Han Sans KR"/>
              <a:cs typeface="Source Han Sans KR"/>
              <a:sym typeface="Source Han Sans KR"/>
            </a:endParaRPr>
          </a:p>
        </p:txBody>
      </p:sp>
      <p:sp>
        <p:nvSpPr>
          <p:cNvPr id="5" name="TextBox 5"/>
          <p:cNvSpPr txBox="1"/>
          <p:nvPr/>
        </p:nvSpPr>
        <p:spPr>
          <a:xfrm>
            <a:off x="2446871" y="3770182"/>
            <a:ext cx="5231654" cy="755656"/>
          </a:xfrm>
          <a:prstGeom prst="rect">
            <a:avLst/>
          </a:prstGeom>
        </p:spPr>
        <p:txBody>
          <a:bodyPr wrap="square" lIns="0" tIns="0" rIns="0" bIns="0" rtlCol="0" anchor="t">
            <a:spAutoFit/>
          </a:bodyPr>
          <a:lstStyle/>
          <a:p>
            <a:pPr marL="0" lvl="0" indent="0">
              <a:lnSpc>
                <a:spcPts val="6299"/>
              </a:lnSpc>
              <a:spcBef>
                <a:spcPct val="0"/>
              </a:spcBef>
            </a:pPr>
            <a:r>
              <a:rPr lang="en-US" altLang="ko-KR" sz="4500" b="1" u="none" strike="noStrike" dirty="0">
                <a:solidFill>
                  <a:srgbClr val="090807"/>
                </a:solidFill>
                <a:latin typeface="Source Han Sans KR Bold"/>
                <a:ea typeface="Source Han Sans KR Bold"/>
                <a:cs typeface="Source Han Sans KR Bold"/>
                <a:sym typeface="Source Han Sans KR Bold"/>
              </a:rPr>
              <a:t>Geun Woo Kim</a:t>
            </a:r>
            <a:endParaRPr lang="en-US" sz="4500" b="1" u="none" strike="noStrike" dirty="0">
              <a:solidFill>
                <a:srgbClr val="090807"/>
              </a:solidFill>
              <a:latin typeface="Source Han Sans KR Bold"/>
              <a:ea typeface="Source Han Sans KR Bold"/>
              <a:cs typeface="Source Han Sans KR Bold"/>
              <a:sym typeface="Source Han Sans KR Bold"/>
            </a:endParaRPr>
          </a:p>
        </p:txBody>
      </p:sp>
      <p:sp>
        <p:nvSpPr>
          <p:cNvPr id="7" name="TextBox 7"/>
          <p:cNvSpPr txBox="1"/>
          <p:nvPr/>
        </p:nvSpPr>
        <p:spPr>
          <a:xfrm>
            <a:off x="2489101" y="5499742"/>
            <a:ext cx="275183" cy="615950"/>
          </a:xfrm>
          <a:prstGeom prst="rect">
            <a:avLst/>
          </a:prstGeom>
        </p:spPr>
        <p:txBody>
          <a:bodyPr lIns="0" tIns="0" rIns="0" bIns="0" rtlCol="0" anchor="t">
            <a:spAutoFit/>
          </a:bodyPr>
          <a:lstStyle/>
          <a:p>
            <a:pPr algn="l">
              <a:lnSpc>
                <a:spcPts val="4900"/>
              </a:lnSpc>
              <a:spcBef>
                <a:spcPct val="0"/>
              </a:spcBef>
            </a:pPr>
            <a:r>
              <a:rPr lang="en-US" sz="3500" b="1">
                <a:solidFill>
                  <a:srgbClr val="090807"/>
                </a:solidFill>
                <a:latin typeface="Raleway Bold"/>
                <a:ea typeface="Raleway Bold"/>
                <a:cs typeface="Raleway Bold"/>
                <a:sym typeface="Raleway Bold"/>
              </a:rPr>
              <a:t>T</a:t>
            </a:r>
          </a:p>
        </p:txBody>
      </p:sp>
      <p:sp>
        <p:nvSpPr>
          <p:cNvPr id="8" name="TextBox 8"/>
          <p:cNvSpPr txBox="1"/>
          <p:nvPr/>
        </p:nvSpPr>
        <p:spPr>
          <a:xfrm>
            <a:off x="2464545" y="6410967"/>
            <a:ext cx="267146" cy="615950"/>
          </a:xfrm>
          <a:prstGeom prst="rect">
            <a:avLst/>
          </a:prstGeom>
        </p:spPr>
        <p:txBody>
          <a:bodyPr lIns="0" tIns="0" rIns="0" bIns="0" rtlCol="0" anchor="t">
            <a:spAutoFit/>
          </a:bodyPr>
          <a:lstStyle/>
          <a:p>
            <a:pPr algn="l">
              <a:lnSpc>
                <a:spcPts val="4900"/>
              </a:lnSpc>
              <a:spcBef>
                <a:spcPct val="0"/>
              </a:spcBef>
            </a:pPr>
            <a:r>
              <a:rPr lang="en-US" sz="3500" b="1" dirty="0">
                <a:solidFill>
                  <a:srgbClr val="090807"/>
                </a:solidFill>
                <a:latin typeface="Raleway Bold"/>
                <a:ea typeface="Raleway Bold"/>
                <a:cs typeface="Raleway Bold"/>
                <a:sym typeface="Raleway Bold"/>
              </a:rPr>
              <a:t>E</a:t>
            </a:r>
          </a:p>
        </p:txBody>
      </p:sp>
      <p:sp>
        <p:nvSpPr>
          <p:cNvPr id="9" name="TextBox 5">
            <a:extLst>
              <a:ext uri="{FF2B5EF4-FFF2-40B4-BE49-F238E27FC236}">
                <a16:creationId xmlns:a16="http://schemas.microsoft.com/office/drawing/2014/main" id="{5013F5C5-CB44-B8F6-63AF-2F17CCC709AD}"/>
              </a:ext>
            </a:extLst>
          </p:cNvPr>
          <p:cNvSpPr txBox="1"/>
          <p:nvPr/>
        </p:nvSpPr>
        <p:spPr>
          <a:xfrm>
            <a:off x="2464544" y="2786727"/>
            <a:ext cx="10184656" cy="755656"/>
          </a:xfrm>
          <a:prstGeom prst="rect">
            <a:avLst/>
          </a:prstGeom>
        </p:spPr>
        <p:txBody>
          <a:bodyPr wrap="square" lIns="0" tIns="0" rIns="0" bIns="0" rtlCol="0" anchor="t">
            <a:spAutoFit/>
          </a:bodyPr>
          <a:lstStyle/>
          <a:p>
            <a:pPr marL="0" lvl="0" indent="0" algn="l">
              <a:lnSpc>
                <a:spcPts val="6299"/>
              </a:lnSpc>
              <a:spcBef>
                <a:spcPct val="0"/>
              </a:spcBef>
            </a:pPr>
            <a:r>
              <a:rPr lang="en-US" altLang="ko-KR" sz="4500" b="1" u="none" strike="noStrike" dirty="0">
                <a:solidFill>
                  <a:srgbClr val="090807"/>
                </a:solidFill>
                <a:latin typeface="Source Han Sans KR Bold"/>
                <a:ea typeface="Source Han Sans KR Bold"/>
                <a:cs typeface="Source Han Sans KR Bold"/>
                <a:sym typeface="Source Han Sans KR Bold"/>
              </a:rPr>
              <a:t>Key Developer of the Future</a:t>
            </a:r>
            <a:endParaRPr lang="en-US" sz="4500" b="1" u="none" strike="noStrike" dirty="0">
              <a:solidFill>
                <a:srgbClr val="090807"/>
              </a:solidFill>
              <a:latin typeface="Source Han Sans KR Bold"/>
              <a:ea typeface="Source Han Sans KR Bold"/>
              <a:cs typeface="Source Han Sans KR Bold"/>
              <a:sym typeface="Source Han Sans KR Bold"/>
            </a:endParaRPr>
          </a:p>
        </p:txBody>
      </p:sp>
      <p:sp>
        <p:nvSpPr>
          <p:cNvPr id="10" name="TextBox 3">
            <a:extLst>
              <a:ext uri="{FF2B5EF4-FFF2-40B4-BE49-F238E27FC236}">
                <a16:creationId xmlns:a16="http://schemas.microsoft.com/office/drawing/2014/main" id="{EF5E278B-25B5-9B2D-1A7B-3E4F4ACB9007}"/>
              </a:ext>
            </a:extLst>
          </p:cNvPr>
          <p:cNvSpPr txBox="1"/>
          <p:nvPr/>
        </p:nvSpPr>
        <p:spPr>
          <a:xfrm>
            <a:off x="3070238" y="6439192"/>
            <a:ext cx="5235562" cy="587725"/>
          </a:xfrm>
          <a:prstGeom prst="rect">
            <a:avLst/>
          </a:prstGeom>
        </p:spPr>
        <p:txBody>
          <a:bodyPr wrap="square" lIns="0" tIns="0" rIns="0" bIns="0" rtlCol="0" anchor="t">
            <a:spAutoFit/>
          </a:bodyPr>
          <a:lstStyle/>
          <a:p>
            <a:pPr marL="0" lvl="0" indent="0" algn="l">
              <a:lnSpc>
                <a:spcPts val="4900"/>
              </a:lnSpc>
              <a:spcBef>
                <a:spcPct val="0"/>
              </a:spcBef>
            </a:pPr>
            <a:r>
              <a:rPr lang="en-US" sz="3500" u="none" strike="noStrike" dirty="0">
                <a:solidFill>
                  <a:srgbClr val="090807"/>
                </a:solidFill>
                <a:latin typeface="Source Han Sans KR"/>
                <a:ea typeface="Source Han Sans KR"/>
                <a:cs typeface="Source Han Sans KR"/>
                <a:sym typeface="Source Han Sans KR"/>
              </a:rPr>
              <a:t>rmsdn1955@gmail.com</a:t>
            </a:r>
          </a:p>
        </p:txBody>
      </p:sp>
      <p:sp>
        <p:nvSpPr>
          <p:cNvPr id="6" name="TextBox 8">
            <a:extLst>
              <a:ext uri="{FF2B5EF4-FFF2-40B4-BE49-F238E27FC236}">
                <a16:creationId xmlns:a16="http://schemas.microsoft.com/office/drawing/2014/main" id="{0EA918CB-60E3-4333-88C1-CCD2D339E8EB}"/>
              </a:ext>
            </a:extLst>
          </p:cNvPr>
          <p:cNvSpPr txBox="1"/>
          <p:nvPr/>
        </p:nvSpPr>
        <p:spPr>
          <a:xfrm>
            <a:off x="2466968" y="7161853"/>
            <a:ext cx="267146" cy="615950"/>
          </a:xfrm>
          <a:prstGeom prst="rect">
            <a:avLst/>
          </a:prstGeom>
        </p:spPr>
        <p:txBody>
          <a:bodyPr lIns="0" tIns="0" rIns="0" bIns="0" rtlCol="0" anchor="t">
            <a:spAutoFit/>
          </a:bodyPr>
          <a:lstStyle/>
          <a:p>
            <a:pPr algn="l">
              <a:lnSpc>
                <a:spcPts val="4900"/>
              </a:lnSpc>
              <a:spcBef>
                <a:spcPct val="0"/>
              </a:spcBef>
            </a:pPr>
            <a:r>
              <a:rPr lang="en-US" sz="3500" b="1" dirty="0">
                <a:solidFill>
                  <a:srgbClr val="090807"/>
                </a:solidFill>
                <a:latin typeface="Raleway Bold"/>
                <a:ea typeface="Raleway Bold"/>
                <a:cs typeface="Raleway Bold"/>
                <a:sym typeface="Raleway Bold"/>
              </a:rPr>
              <a:t>E</a:t>
            </a:r>
          </a:p>
        </p:txBody>
      </p:sp>
      <p:sp>
        <p:nvSpPr>
          <p:cNvPr id="11" name="TextBox 3">
            <a:extLst>
              <a:ext uri="{FF2B5EF4-FFF2-40B4-BE49-F238E27FC236}">
                <a16:creationId xmlns:a16="http://schemas.microsoft.com/office/drawing/2014/main" id="{CA948EA9-7161-E74D-5F51-EAE7F0F2EA08}"/>
              </a:ext>
            </a:extLst>
          </p:cNvPr>
          <p:cNvSpPr txBox="1"/>
          <p:nvPr/>
        </p:nvSpPr>
        <p:spPr>
          <a:xfrm>
            <a:off x="3041663" y="7161853"/>
            <a:ext cx="5235562" cy="587725"/>
          </a:xfrm>
          <a:prstGeom prst="rect">
            <a:avLst/>
          </a:prstGeom>
        </p:spPr>
        <p:txBody>
          <a:bodyPr wrap="square" lIns="0" tIns="0" rIns="0" bIns="0" rtlCol="0" anchor="t">
            <a:spAutoFit/>
          </a:bodyPr>
          <a:lstStyle/>
          <a:p>
            <a:pPr marL="0" lvl="0" indent="0" algn="l">
              <a:lnSpc>
                <a:spcPts val="4900"/>
              </a:lnSpc>
              <a:spcBef>
                <a:spcPct val="0"/>
              </a:spcBef>
            </a:pPr>
            <a:r>
              <a:rPr lang="en-US" sz="3500" u="none" strike="noStrike" dirty="0">
                <a:solidFill>
                  <a:srgbClr val="090807"/>
                </a:solidFill>
                <a:latin typeface="Source Han Sans KR"/>
                <a:ea typeface="Source Han Sans KR"/>
                <a:cs typeface="Source Han Sans KR"/>
                <a:sym typeface="Source Han Sans KR"/>
              </a:rPr>
              <a:t>rmsdn1955@naver.com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10097704" y="21990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3" name="AutoShape 3"/>
          <p:cNvSpPr/>
          <p:nvPr/>
        </p:nvSpPr>
        <p:spPr>
          <a:xfrm>
            <a:off x="10097704" y="30372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4" name="AutoShape 4"/>
          <p:cNvSpPr/>
          <p:nvPr/>
        </p:nvSpPr>
        <p:spPr>
          <a:xfrm>
            <a:off x="10097704" y="39516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5" name="AutoShape 5"/>
          <p:cNvSpPr/>
          <p:nvPr/>
        </p:nvSpPr>
        <p:spPr>
          <a:xfrm>
            <a:off x="10097704" y="47898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6" name="AutoShape 6"/>
          <p:cNvSpPr/>
          <p:nvPr/>
        </p:nvSpPr>
        <p:spPr>
          <a:xfrm>
            <a:off x="10097704" y="56280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7" name="AutoShape 7"/>
          <p:cNvSpPr/>
          <p:nvPr/>
        </p:nvSpPr>
        <p:spPr>
          <a:xfrm>
            <a:off x="10097704" y="6466257"/>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8" name="AutoShape 8"/>
          <p:cNvSpPr/>
          <p:nvPr/>
        </p:nvSpPr>
        <p:spPr>
          <a:xfrm>
            <a:off x="10097704" y="7332080"/>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9" name="TextBox 9"/>
          <p:cNvSpPr txBox="1"/>
          <p:nvPr/>
        </p:nvSpPr>
        <p:spPr>
          <a:xfrm>
            <a:off x="3169946" y="4627050"/>
            <a:ext cx="2938136" cy="1837234"/>
          </a:xfrm>
          <a:prstGeom prst="rect">
            <a:avLst/>
          </a:prstGeom>
        </p:spPr>
        <p:txBody>
          <a:bodyPr lIns="0" tIns="0" rIns="0" bIns="0" rtlCol="0" anchor="t">
            <a:spAutoFit/>
          </a:bodyPr>
          <a:lstStyle/>
          <a:p>
            <a:pPr algn="ctr">
              <a:lnSpc>
                <a:spcPts val="7427"/>
              </a:lnSpc>
              <a:spcBef>
                <a:spcPct val="0"/>
              </a:spcBef>
            </a:pPr>
            <a:r>
              <a:rPr lang="en-US" sz="5305" b="1" dirty="0">
                <a:solidFill>
                  <a:srgbClr val="090807"/>
                </a:solidFill>
                <a:latin typeface="Source Han Sans KR Bold" panose="020B0600000101010101" charset="-127"/>
                <a:ea typeface="Source Han Sans KR Bold" panose="020B0600000101010101" charset="-127"/>
                <a:cs typeface="Raleway Bold"/>
                <a:sym typeface="Raleway Bold"/>
              </a:rPr>
              <a:t>Table of content</a:t>
            </a:r>
          </a:p>
        </p:txBody>
      </p:sp>
      <p:sp>
        <p:nvSpPr>
          <p:cNvPr id="11" name="TextBox 11"/>
          <p:cNvSpPr txBox="1"/>
          <p:nvPr/>
        </p:nvSpPr>
        <p:spPr>
          <a:xfrm>
            <a:off x="9318011" y="1495160"/>
            <a:ext cx="465237" cy="6750887"/>
          </a:xfrm>
          <a:prstGeom prst="rect">
            <a:avLst/>
          </a:prstGeom>
        </p:spPr>
        <p:txBody>
          <a:bodyPr lIns="0" tIns="0" rIns="0" bIns="0" rtlCol="0" anchor="t">
            <a:spAutoFit/>
          </a:bodyPr>
          <a:lstStyle/>
          <a:p>
            <a:pPr algn="l">
              <a:lnSpc>
                <a:spcPts val="6690"/>
              </a:lnSpc>
            </a:pPr>
            <a:r>
              <a:rPr lang="en-US" sz="3000" b="1" dirty="0">
                <a:solidFill>
                  <a:srgbClr val="090807"/>
                </a:solidFill>
                <a:latin typeface="Raleway Bold"/>
                <a:ea typeface="Raleway Bold"/>
                <a:cs typeface="Raleway Bold"/>
                <a:sym typeface="Raleway Bold"/>
              </a:rPr>
              <a:t>01</a:t>
            </a:r>
          </a:p>
          <a:p>
            <a:pPr algn="l">
              <a:lnSpc>
                <a:spcPts val="6690"/>
              </a:lnSpc>
            </a:pPr>
            <a:r>
              <a:rPr lang="en-US" sz="3000" b="1" dirty="0">
                <a:solidFill>
                  <a:srgbClr val="090807"/>
                </a:solidFill>
                <a:latin typeface="Raleway Bold"/>
                <a:ea typeface="Raleway Bold"/>
                <a:cs typeface="Raleway Bold"/>
                <a:sym typeface="Raleway Bold"/>
              </a:rPr>
              <a:t>02</a:t>
            </a:r>
          </a:p>
          <a:p>
            <a:pPr algn="l">
              <a:lnSpc>
                <a:spcPts val="6690"/>
              </a:lnSpc>
            </a:pPr>
            <a:r>
              <a:rPr lang="en-US" sz="3000" b="1" dirty="0">
                <a:solidFill>
                  <a:srgbClr val="090807"/>
                </a:solidFill>
                <a:latin typeface="Raleway Bold"/>
                <a:ea typeface="Raleway Bold"/>
                <a:cs typeface="Raleway Bold"/>
                <a:sym typeface="Raleway Bold"/>
              </a:rPr>
              <a:t>03</a:t>
            </a:r>
          </a:p>
          <a:p>
            <a:pPr algn="l">
              <a:lnSpc>
                <a:spcPts val="6690"/>
              </a:lnSpc>
            </a:pPr>
            <a:r>
              <a:rPr lang="en-US" sz="3000" b="1" dirty="0">
                <a:solidFill>
                  <a:srgbClr val="090807"/>
                </a:solidFill>
                <a:latin typeface="Raleway Bold"/>
                <a:ea typeface="Raleway Bold"/>
                <a:cs typeface="Raleway Bold"/>
                <a:sym typeface="Raleway Bold"/>
              </a:rPr>
              <a:t>04</a:t>
            </a:r>
          </a:p>
          <a:p>
            <a:pPr algn="l">
              <a:lnSpc>
                <a:spcPts val="6690"/>
              </a:lnSpc>
            </a:pPr>
            <a:r>
              <a:rPr lang="en-US" sz="3000" b="1" dirty="0">
                <a:solidFill>
                  <a:srgbClr val="090807"/>
                </a:solidFill>
                <a:latin typeface="Raleway Bold"/>
                <a:ea typeface="Raleway Bold"/>
                <a:cs typeface="Raleway Bold"/>
                <a:sym typeface="Raleway Bold"/>
              </a:rPr>
              <a:t>05</a:t>
            </a:r>
          </a:p>
          <a:p>
            <a:pPr algn="l">
              <a:lnSpc>
                <a:spcPts val="6690"/>
              </a:lnSpc>
            </a:pPr>
            <a:r>
              <a:rPr lang="en-US" sz="3000" b="1" dirty="0">
                <a:solidFill>
                  <a:srgbClr val="090807"/>
                </a:solidFill>
                <a:latin typeface="Raleway Bold"/>
                <a:ea typeface="Raleway Bold"/>
                <a:cs typeface="Raleway Bold"/>
                <a:sym typeface="Raleway Bold"/>
              </a:rPr>
              <a:t>06</a:t>
            </a:r>
          </a:p>
          <a:p>
            <a:pPr algn="l">
              <a:lnSpc>
                <a:spcPts val="6690"/>
              </a:lnSpc>
            </a:pPr>
            <a:r>
              <a:rPr lang="en-US" sz="3000" b="1" dirty="0">
                <a:solidFill>
                  <a:srgbClr val="090807"/>
                </a:solidFill>
                <a:latin typeface="Raleway Bold"/>
                <a:ea typeface="Raleway Bold"/>
                <a:cs typeface="Raleway Bold"/>
                <a:sym typeface="Raleway Bold"/>
              </a:rPr>
              <a:t>07</a:t>
            </a:r>
          </a:p>
          <a:p>
            <a:pPr algn="l">
              <a:lnSpc>
                <a:spcPts val="6690"/>
              </a:lnSpc>
            </a:pPr>
            <a:r>
              <a:rPr lang="en-US" sz="3000" b="1" dirty="0">
                <a:solidFill>
                  <a:srgbClr val="090807"/>
                </a:solidFill>
                <a:latin typeface="Raleway Bold"/>
                <a:ea typeface="Raleway Bold"/>
                <a:cs typeface="Raleway Bold"/>
                <a:sym typeface="Raleway Bold"/>
              </a:rPr>
              <a:t>08</a:t>
            </a:r>
          </a:p>
        </p:txBody>
      </p:sp>
      <p:sp>
        <p:nvSpPr>
          <p:cNvPr id="12" name="TextBox 9">
            <a:extLst>
              <a:ext uri="{FF2B5EF4-FFF2-40B4-BE49-F238E27FC236}">
                <a16:creationId xmlns:a16="http://schemas.microsoft.com/office/drawing/2014/main" id="{518BEFE2-EB03-2BE8-B6D1-3FFA18A8B2B5}"/>
              </a:ext>
            </a:extLst>
          </p:cNvPr>
          <p:cNvSpPr txBox="1"/>
          <p:nvPr/>
        </p:nvSpPr>
        <p:spPr>
          <a:xfrm>
            <a:off x="10134600" y="1257300"/>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Program Introduction</a:t>
            </a:r>
          </a:p>
        </p:txBody>
      </p:sp>
      <p:sp>
        <p:nvSpPr>
          <p:cNvPr id="15" name="TextBox 9">
            <a:extLst>
              <a:ext uri="{FF2B5EF4-FFF2-40B4-BE49-F238E27FC236}">
                <a16:creationId xmlns:a16="http://schemas.microsoft.com/office/drawing/2014/main" id="{9DF29852-155E-F72D-0A94-20567D9564AA}"/>
              </a:ext>
            </a:extLst>
          </p:cNvPr>
          <p:cNvSpPr txBox="1"/>
          <p:nvPr/>
        </p:nvSpPr>
        <p:spPr>
          <a:xfrm>
            <a:off x="10116152" y="2147790"/>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Feature Description</a:t>
            </a:r>
          </a:p>
        </p:txBody>
      </p:sp>
      <p:sp>
        <p:nvSpPr>
          <p:cNvPr id="16" name="TextBox 9">
            <a:extLst>
              <a:ext uri="{FF2B5EF4-FFF2-40B4-BE49-F238E27FC236}">
                <a16:creationId xmlns:a16="http://schemas.microsoft.com/office/drawing/2014/main" id="{8B47A769-AC1B-6061-99B4-390598FBC0E4}"/>
              </a:ext>
            </a:extLst>
          </p:cNvPr>
          <p:cNvSpPr txBox="1"/>
          <p:nvPr/>
        </p:nvSpPr>
        <p:spPr>
          <a:xfrm>
            <a:off x="10134600" y="3064384"/>
            <a:ext cx="3368685" cy="778290"/>
          </a:xfrm>
          <a:prstGeom prst="rect">
            <a:avLst/>
          </a:prstGeom>
        </p:spPr>
        <p:txBody>
          <a:bodyPr wrap="square" lIns="0" tIns="0" rIns="0" bIns="0" rtlCol="0" anchor="t">
            <a:spAutoFit/>
          </a:bodyPr>
          <a:lstStyle/>
          <a:p>
            <a:pPr algn="ctr">
              <a:lnSpc>
                <a:spcPts val="7427"/>
              </a:lnSpc>
              <a:spcBef>
                <a:spcPct val="0"/>
              </a:spcBef>
            </a:pPr>
            <a:r>
              <a:rPr lang="en-US" altLang="ko-KR" sz="2000" b="1" dirty="0">
                <a:solidFill>
                  <a:srgbClr val="090807"/>
                </a:solidFill>
                <a:latin typeface="Source Han Sans KR Bold" panose="020B0600000101010101" charset="-127"/>
                <a:ea typeface="Source Han Sans KR Bold" panose="020B0600000101010101" charset="-127"/>
                <a:cs typeface="Raleway Bold"/>
                <a:sym typeface="Raleway Bold"/>
              </a:rPr>
              <a:t>GUI Configuration</a:t>
            </a:r>
            <a:endParaRPr lang="en-US" sz="2000" b="1" dirty="0">
              <a:solidFill>
                <a:srgbClr val="090807"/>
              </a:solidFill>
              <a:latin typeface="Source Han Sans KR Bold" panose="020B0600000101010101" charset="-127"/>
              <a:ea typeface="Source Han Sans KR Bold" panose="020B0600000101010101" charset="-127"/>
              <a:cs typeface="Raleway Bold"/>
              <a:sym typeface="Raleway Bold"/>
            </a:endParaRPr>
          </a:p>
        </p:txBody>
      </p:sp>
      <p:sp>
        <p:nvSpPr>
          <p:cNvPr id="17" name="TextBox 9">
            <a:extLst>
              <a:ext uri="{FF2B5EF4-FFF2-40B4-BE49-F238E27FC236}">
                <a16:creationId xmlns:a16="http://schemas.microsoft.com/office/drawing/2014/main" id="{8E78BDBD-68DC-D51D-4CED-5F13CC249781}"/>
              </a:ext>
            </a:extLst>
          </p:cNvPr>
          <p:cNvSpPr txBox="1"/>
          <p:nvPr/>
        </p:nvSpPr>
        <p:spPr>
          <a:xfrm>
            <a:off x="10148236" y="3913062"/>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Tray Icon Features</a:t>
            </a:r>
          </a:p>
        </p:txBody>
      </p:sp>
      <p:sp>
        <p:nvSpPr>
          <p:cNvPr id="18" name="TextBox 9">
            <a:extLst>
              <a:ext uri="{FF2B5EF4-FFF2-40B4-BE49-F238E27FC236}">
                <a16:creationId xmlns:a16="http://schemas.microsoft.com/office/drawing/2014/main" id="{639436F2-F30D-D4EB-A88E-A798D77EB027}"/>
              </a:ext>
            </a:extLst>
          </p:cNvPr>
          <p:cNvSpPr txBox="1"/>
          <p:nvPr/>
        </p:nvSpPr>
        <p:spPr>
          <a:xfrm>
            <a:off x="10148236" y="4751757"/>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Using System Resources</a:t>
            </a:r>
          </a:p>
        </p:txBody>
      </p:sp>
      <p:sp>
        <p:nvSpPr>
          <p:cNvPr id="19" name="TextBox 9">
            <a:extLst>
              <a:ext uri="{FF2B5EF4-FFF2-40B4-BE49-F238E27FC236}">
                <a16:creationId xmlns:a16="http://schemas.microsoft.com/office/drawing/2014/main" id="{B4AAF905-7F66-43EB-11C8-F1DC757C6663}"/>
              </a:ext>
            </a:extLst>
          </p:cNvPr>
          <p:cNvSpPr txBox="1"/>
          <p:nvPr/>
        </p:nvSpPr>
        <p:spPr>
          <a:xfrm>
            <a:off x="10134600" y="5627562"/>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Program Flowchart</a:t>
            </a:r>
          </a:p>
        </p:txBody>
      </p:sp>
      <p:sp>
        <p:nvSpPr>
          <p:cNvPr id="20" name="TextBox 9">
            <a:extLst>
              <a:ext uri="{FF2B5EF4-FFF2-40B4-BE49-F238E27FC236}">
                <a16:creationId xmlns:a16="http://schemas.microsoft.com/office/drawing/2014/main" id="{3B7C50E6-B2E9-BE28-EDDF-38D4D0B92C08}"/>
              </a:ext>
            </a:extLst>
          </p:cNvPr>
          <p:cNvSpPr txBox="1"/>
          <p:nvPr/>
        </p:nvSpPr>
        <p:spPr>
          <a:xfrm>
            <a:off x="10116151" y="6438635"/>
            <a:ext cx="3368685" cy="778290"/>
          </a:xfrm>
          <a:prstGeom prst="rect">
            <a:avLst/>
          </a:prstGeom>
        </p:spPr>
        <p:txBody>
          <a:bodyPr wrap="square" lIns="0" tIns="0" rIns="0" bIns="0" rtlCol="0" anchor="t">
            <a:spAutoFit/>
          </a:bodyPr>
          <a:lstStyle/>
          <a:p>
            <a:pPr algn="ctr">
              <a:lnSpc>
                <a:spcPts val="7427"/>
              </a:lnSpc>
              <a:spcBef>
                <a:spcPct val="0"/>
              </a:spcBef>
            </a:pPr>
            <a:r>
              <a:rPr lang="en-US" sz="2000" b="1" dirty="0">
                <a:solidFill>
                  <a:srgbClr val="090807"/>
                </a:solidFill>
                <a:latin typeface="Source Han Sans KR Bold" panose="020B0600000101010101" charset="-127"/>
                <a:ea typeface="Source Han Sans KR Bold" panose="020B0600000101010101" charset="-127"/>
                <a:cs typeface="Raleway Bold"/>
                <a:sym typeface="Raleway Bold"/>
              </a:rPr>
              <a:t>Example of code execution</a:t>
            </a:r>
          </a:p>
        </p:txBody>
      </p:sp>
      <p:sp>
        <p:nvSpPr>
          <p:cNvPr id="23" name="AutoShape 8">
            <a:extLst>
              <a:ext uri="{FF2B5EF4-FFF2-40B4-BE49-F238E27FC236}">
                <a16:creationId xmlns:a16="http://schemas.microsoft.com/office/drawing/2014/main" id="{85E60B5A-2A58-51FA-7915-1ADABF753164}"/>
              </a:ext>
            </a:extLst>
          </p:cNvPr>
          <p:cNvSpPr/>
          <p:nvPr/>
        </p:nvSpPr>
        <p:spPr>
          <a:xfrm>
            <a:off x="10079257" y="8225525"/>
            <a:ext cx="3405582"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24" name="TextBox 9">
            <a:extLst>
              <a:ext uri="{FF2B5EF4-FFF2-40B4-BE49-F238E27FC236}">
                <a16:creationId xmlns:a16="http://schemas.microsoft.com/office/drawing/2014/main" id="{ADF0D9FF-E4C3-86B6-012F-9EFA85373CC8}"/>
              </a:ext>
            </a:extLst>
          </p:cNvPr>
          <p:cNvSpPr txBox="1"/>
          <p:nvPr/>
        </p:nvSpPr>
        <p:spPr>
          <a:xfrm>
            <a:off x="10097704" y="7332080"/>
            <a:ext cx="3368685" cy="778290"/>
          </a:xfrm>
          <a:prstGeom prst="rect">
            <a:avLst/>
          </a:prstGeom>
        </p:spPr>
        <p:txBody>
          <a:bodyPr wrap="square" lIns="0" tIns="0" rIns="0" bIns="0" rtlCol="0" anchor="t">
            <a:spAutoFit/>
          </a:bodyPr>
          <a:lstStyle/>
          <a:p>
            <a:pPr algn="ctr">
              <a:lnSpc>
                <a:spcPts val="7427"/>
              </a:lnSpc>
              <a:spcBef>
                <a:spcPct val="0"/>
              </a:spcBef>
            </a:pPr>
            <a:r>
              <a:rPr lang="en-US" altLang="ko-KR" sz="2000" b="1" dirty="0">
                <a:solidFill>
                  <a:srgbClr val="090807"/>
                </a:solidFill>
                <a:latin typeface="Source Han Sans KR Bold" panose="020B0600000101010101" charset="-127"/>
                <a:ea typeface="Source Han Sans KR Bold" panose="020B0600000101010101" charset="-127"/>
                <a:cs typeface="Raleway Bold"/>
                <a:sym typeface="Raleway Bold"/>
              </a:rPr>
              <a:t>Key Code </a:t>
            </a:r>
            <a:r>
              <a:rPr lang="en-US" altLang="ko-KR" sz="2000" b="1" dirty="0" err="1">
                <a:solidFill>
                  <a:srgbClr val="090807"/>
                </a:solidFill>
                <a:latin typeface="Source Han Sans KR Bold" panose="020B0600000101010101" charset="-127"/>
                <a:ea typeface="Source Han Sans KR Bold" panose="020B0600000101010101" charset="-127"/>
                <a:cs typeface="Raleway Bold"/>
                <a:sym typeface="Raleway Bold"/>
              </a:rPr>
              <a:t>Desciption</a:t>
            </a:r>
            <a:endParaRPr lang="en-US" sz="2000" b="1" dirty="0">
              <a:solidFill>
                <a:srgbClr val="090807"/>
              </a:solidFill>
              <a:latin typeface="Source Han Sans KR Bold" panose="020B0600000101010101" charset="-127"/>
              <a:ea typeface="Source Han Sans KR Bold" panose="020B0600000101010101" charset="-127"/>
              <a:cs typeface="Raleway Bold"/>
              <a:sym typeface="Raleway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grpSp>
        <p:nvGrpSpPr>
          <p:cNvPr id="36" name="그룹 35">
            <a:extLst>
              <a:ext uri="{FF2B5EF4-FFF2-40B4-BE49-F238E27FC236}">
                <a16:creationId xmlns:a16="http://schemas.microsoft.com/office/drawing/2014/main" id="{56F31125-CA59-747E-68A8-67CA0EEB2A6F}"/>
              </a:ext>
            </a:extLst>
          </p:cNvPr>
          <p:cNvGrpSpPr/>
          <p:nvPr/>
        </p:nvGrpSpPr>
        <p:grpSpPr>
          <a:xfrm>
            <a:off x="860320" y="765070"/>
            <a:ext cx="5692880" cy="581996"/>
            <a:chOff x="860320" y="765070"/>
            <a:chExt cx="5692880" cy="581996"/>
          </a:xfrm>
        </p:grpSpPr>
        <p:sp>
          <p:nvSpPr>
            <p:cNvPr id="2" name="AutoShape 2"/>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7" name="TextBox 7"/>
            <p:cNvSpPr txBox="1"/>
            <p:nvPr/>
          </p:nvSpPr>
          <p:spPr>
            <a:xfrm>
              <a:off x="923832" y="765070"/>
              <a:ext cx="5629368" cy="429798"/>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01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Program Introduction</a:t>
              </a:r>
            </a:p>
          </p:txBody>
        </p:sp>
      </p:grpSp>
      <p:sp>
        <p:nvSpPr>
          <p:cNvPr id="14" name="TextBox 14"/>
          <p:cNvSpPr txBox="1"/>
          <p:nvPr/>
        </p:nvSpPr>
        <p:spPr>
          <a:xfrm>
            <a:off x="923831" y="2492449"/>
            <a:ext cx="9896568" cy="738472"/>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The program provides an alarm function on your computer, allowing users to set alarms and stop alarm sounds at certain times.</a:t>
            </a:r>
            <a:endParaRPr lang="en-US"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sp>
        <p:nvSpPr>
          <p:cNvPr id="15" name="TextBox 15"/>
          <p:cNvSpPr txBox="1"/>
          <p:nvPr/>
        </p:nvSpPr>
        <p:spPr>
          <a:xfrm>
            <a:off x="925435" y="7658000"/>
            <a:ext cx="7035690" cy="2278701"/>
          </a:xfrm>
          <a:prstGeom prst="rect">
            <a:avLst/>
          </a:prstGeom>
        </p:spPr>
        <p:txBody>
          <a:bodyPr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1. Set alarm time</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Managing Alarm Lists (Add, Delete Alarms)</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3. </a:t>
            </a:r>
            <a:r>
              <a:rPr lang="en-US" altLang="ko-KR" dirty="0">
                <a:latin typeface="Source Han Sans KR Bold" panose="020B0600000101010101" charset="-127"/>
                <a:ea typeface="Source Han Sans KR Bold" panose="020B0600000101010101" charset="-127"/>
              </a:rPr>
              <a:t>Play alarm sounds and close alarms</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4. </a:t>
            </a:r>
            <a:r>
              <a:rPr lang="en-US" altLang="ko-KR" dirty="0">
                <a:latin typeface="Source Han Sans KR Bold" panose="020B0600000101010101" charset="-127"/>
                <a:ea typeface="Source Han Sans KR Bold" panose="020B0600000101010101" charset="-127"/>
              </a:rPr>
              <a:t>Running and managing background through system tray icons</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5. </a:t>
            </a:r>
            <a:r>
              <a:rPr lang="en-US" altLang="ko-KR" dirty="0">
                <a:latin typeface="Source Han Sans KR Bold" panose="020B0600000101010101" charset="-127"/>
                <a:ea typeface="Source Han Sans KR Bold" panose="020B0600000101010101" charset="-127"/>
              </a:rPr>
              <a:t>Minimize windows to control programs with tray icons</a:t>
            </a:r>
            <a:endParaRPr lang="en-US" altLang="ko-KR"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22" name="그룹 21">
            <a:extLst>
              <a:ext uri="{FF2B5EF4-FFF2-40B4-BE49-F238E27FC236}">
                <a16:creationId xmlns:a16="http://schemas.microsoft.com/office/drawing/2014/main" id="{4F0F5775-E040-B828-2B68-DA221B070CA5}"/>
              </a:ext>
            </a:extLst>
          </p:cNvPr>
          <p:cNvGrpSpPr/>
          <p:nvPr/>
        </p:nvGrpSpPr>
        <p:grpSpPr>
          <a:xfrm>
            <a:off x="923832" y="1634310"/>
            <a:ext cx="2247971" cy="698372"/>
            <a:chOff x="1905000" y="3057289"/>
            <a:chExt cx="2247971" cy="698372"/>
          </a:xfrm>
        </p:grpSpPr>
        <p:grpSp>
          <p:nvGrpSpPr>
            <p:cNvPr id="8" name="Group 8"/>
            <p:cNvGrpSpPr/>
            <p:nvPr/>
          </p:nvGrpSpPr>
          <p:grpSpPr>
            <a:xfrm>
              <a:off x="1905000" y="3057289"/>
              <a:ext cx="2247971" cy="698372"/>
              <a:chOff x="0" y="0"/>
              <a:chExt cx="592058" cy="183933"/>
            </a:xfrm>
          </p:grpSpPr>
          <p:sp>
            <p:nvSpPr>
              <p:cNvPr id="9" name="Freeform 9"/>
              <p:cNvSpPr/>
              <p:nvPr/>
            </p:nvSpPr>
            <p:spPr>
              <a:xfrm>
                <a:off x="0" y="0"/>
                <a:ext cx="592058" cy="183933"/>
              </a:xfrm>
              <a:custGeom>
                <a:avLst/>
                <a:gdLst/>
                <a:ahLst/>
                <a:cxnLst/>
                <a:rect l="l" t="t" r="r" b="b"/>
                <a:pathLst>
                  <a:path w="592058" h="183933">
                    <a:moveTo>
                      <a:pt x="91967" y="0"/>
                    </a:moveTo>
                    <a:lnTo>
                      <a:pt x="500091" y="0"/>
                    </a:lnTo>
                    <a:cubicBezTo>
                      <a:pt x="524483" y="0"/>
                      <a:pt x="547875" y="9689"/>
                      <a:pt x="565122" y="26936"/>
                    </a:cubicBezTo>
                    <a:cubicBezTo>
                      <a:pt x="582369" y="44184"/>
                      <a:pt x="592058" y="67576"/>
                      <a:pt x="592058" y="91967"/>
                    </a:cubicBezTo>
                    <a:lnTo>
                      <a:pt x="592058" y="91967"/>
                    </a:lnTo>
                    <a:cubicBezTo>
                      <a:pt x="592058" y="116358"/>
                      <a:pt x="582369" y="139750"/>
                      <a:pt x="565122" y="156997"/>
                    </a:cubicBezTo>
                    <a:cubicBezTo>
                      <a:pt x="547875" y="174244"/>
                      <a:pt x="524483" y="183933"/>
                      <a:pt x="500091"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10" name="TextBox 10"/>
              <p:cNvSpPr txBox="1"/>
              <p:nvPr/>
            </p:nvSpPr>
            <p:spPr>
              <a:xfrm>
                <a:off x="0" y="-38100"/>
                <a:ext cx="592058" cy="222033"/>
              </a:xfrm>
              <a:prstGeom prst="rect">
                <a:avLst/>
              </a:prstGeom>
            </p:spPr>
            <p:txBody>
              <a:bodyPr lIns="50800" tIns="50800" rIns="50800" bIns="50800" rtlCol="0" anchor="ctr"/>
              <a:lstStyle/>
              <a:p>
                <a:pPr algn="ctr">
                  <a:lnSpc>
                    <a:spcPts val="3079"/>
                  </a:lnSpc>
                </a:pPr>
                <a:endParaRPr/>
              </a:p>
            </p:txBody>
          </p:sp>
        </p:grpSp>
        <p:sp>
          <p:nvSpPr>
            <p:cNvPr id="16" name="TextBox 16"/>
            <p:cNvSpPr txBox="1"/>
            <p:nvPr/>
          </p:nvSpPr>
          <p:spPr>
            <a:xfrm>
              <a:off x="2314480" y="3195052"/>
              <a:ext cx="1257226" cy="422275"/>
            </a:xfrm>
            <a:prstGeom prst="rect">
              <a:avLst/>
            </a:prstGeom>
          </p:spPr>
          <p:txBody>
            <a:bodyPr lIns="0" tIns="0" rIns="0" bIns="0" rtlCol="0" anchor="t">
              <a:spAutoFit/>
            </a:bodyPr>
            <a:lstStyle/>
            <a:p>
              <a:pPr algn="ctr">
                <a:lnSpc>
                  <a:spcPts val="3499"/>
                </a:lnSpc>
                <a:spcBef>
                  <a:spcPct val="0"/>
                </a:spcBef>
              </a:pPr>
              <a:r>
                <a:rPr lang="en-US" sz="2499" b="1" dirty="0">
                  <a:solidFill>
                    <a:srgbClr val="FEFBEE"/>
                  </a:solidFill>
                  <a:latin typeface="Source Han Sans KR Bold"/>
                  <a:ea typeface="Source Han Sans KR Bold"/>
                  <a:cs typeface="Source Han Sans KR Bold"/>
                  <a:sym typeface="Source Han Sans KR Bold"/>
                </a:rPr>
                <a:t>Goal</a:t>
              </a:r>
            </a:p>
          </p:txBody>
        </p:sp>
      </p:grpSp>
      <p:grpSp>
        <p:nvGrpSpPr>
          <p:cNvPr id="23" name="그룹 22">
            <a:extLst>
              <a:ext uri="{FF2B5EF4-FFF2-40B4-BE49-F238E27FC236}">
                <a16:creationId xmlns:a16="http://schemas.microsoft.com/office/drawing/2014/main" id="{ADEC36D9-CA23-38A6-AD69-DDF1A9DF544E}"/>
              </a:ext>
            </a:extLst>
          </p:cNvPr>
          <p:cNvGrpSpPr/>
          <p:nvPr/>
        </p:nvGrpSpPr>
        <p:grpSpPr>
          <a:xfrm>
            <a:off x="837938" y="6786374"/>
            <a:ext cx="2247971" cy="698372"/>
            <a:chOff x="1819108" y="6074710"/>
            <a:chExt cx="2247971" cy="698372"/>
          </a:xfrm>
        </p:grpSpPr>
        <p:grpSp>
          <p:nvGrpSpPr>
            <p:cNvPr id="11" name="Group 11"/>
            <p:cNvGrpSpPr/>
            <p:nvPr/>
          </p:nvGrpSpPr>
          <p:grpSpPr>
            <a:xfrm>
              <a:off x="1819108" y="6074710"/>
              <a:ext cx="2247971" cy="698372"/>
              <a:chOff x="0" y="0"/>
              <a:chExt cx="592058" cy="183933"/>
            </a:xfrm>
          </p:grpSpPr>
          <p:sp>
            <p:nvSpPr>
              <p:cNvPr id="12" name="Freeform 12"/>
              <p:cNvSpPr/>
              <p:nvPr/>
            </p:nvSpPr>
            <p:spPr>
              <a:xfrm>
                <a:off x="0" y="0"/>
                <a:ext cx="592058" cy="183933"/>
              </a:xfrm>
              <a:custGeom>
                <a:avLst/>
                <a:gdLst/>
                <a:ahLst/>
                <a:cxnLst/>
                <a:rect l="l" t="t" r="r" b="b"/>
                <a:pathLst>
                  <a:path w="592058" h="183933">
                    <a:moveTo>
                      <a:pt x="91967" y="0"/>
                    </a:moveTo>
                    <a:lnTo>
                      <a:pt x="500091" y="0"/>
                    </a:lnTo>
                    <a:cubicBezTo>
                      <a:pt x="524483" y="0"/>
                      <a:pt x="547875" y="9689"/>
                      <a:pt x="565122" y="26936"/>
                    </a:cubicBezTo>
                    <a:cubicBezTo>
                      <a:pt x="582369" y="44184"/>
                      <a:pt x="592058" y="67576"/>
                      <a:pt x="592058" y="91967"/>
                    </a:cubicBezTo>
                    <a:lnTo>
                      <a:pt x="592058" y="91967"/>
                    </a:lnTo>
                    <a:cubicBezTo>
                      <a:pt x="592058" y="116358"/>
                      <a:pt x="582369" y="139750"/>
                      <a:pt x="565122" y="156997"/>
                    </a:cubicBezTo>
                    <a:cubicBezTo>
                      <a:pt x="547875" y="174244"/>
                      <a:pt x="524483" y="183933"/>
                      <a:pt x="500091"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dirty="0"/>
              </a:p>
            </p:txBody>
          </p:sp>
          <p:sp>
            <p:nvSpPr>
              <p:cNvPr id="13" name="TextBox 13"/>
              <p:cNvSpPr txBox="1"/>
              <p:nvPr/>
            </p:nvSpPr>
            <p:spPr>
              <a:xfrm>
                <a:off x="0" y="-38100"/>
                <a:ext cx="592058" cy="222033"/>
              </a:xfrm>
              <a:prstGeom prst="rect">
                <a:avLst/>
              </a:prstGeom>
            </p:spPr>
            <p:txBody>
              <a:bodyPr lIns="50800" tIns="50800" rIns="50800" bIns="50800" rtlCol="0" anchor="ctr"/>
              <a:lstStyle/>
              <a:p>
                <a:pPr algn="ctr">
                  <a:lnSpc>
                    <a:spcPts val="3079"/>
                  </a:lnSpc>
                </a:pPr>
                <a:endParaRPr/>
              </a:p>
            </p:txBody>
          </p:sp>
        </p:grpSp>
        <p:sp>
          <p:nvSpPr>
            <p:cNvPr id="17" name="TextBox 17"/>
            <p:cNvSpPr txBox="1"/>
            <p:nvPr/>
          </p:nvSpPr>
          <p:spPr>
            <a:xfrm>
              <a:off x="2047970" y="6230442"/>
              <a:ext cx="1752599" cy="396519"/>
            </a:xfrm>
            <a:prstGeom prst="rect">
              <a:avLst/>
            </a:prstGeom>
          </p:spPr>
          <p:txBody>
            <a:bodyPr wrap="square"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Key Features</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grpSp>
        <p:nvGrpSpPr>
          <p:cNvPr id="3" name="Group 3"/>
          <p:cNvGrpSpPr/>
          <p:nvPr/>
        </p:nvGrpSpPr>
        <p:grpSpPr>
          <a:xfrm>
            <a:off x="11229879" y="2492449"/>
            <a:ext cx="6707092" cy="6329414"/>
            <a:chOff x="0" y="-38100"/>
            <a:chExt cx="1746408" cy="1765561"/>
          </a:xfrm>
        </p:grpSpPr>
        <p:sp>
          <p:nvSpPr>
            <p:cNvPr id="4" name="Freeform 4"/>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5" name="TextBox 5"/>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grpSp>
        <p:nvGrpSpPr>
          <p:cNvPr id="24" name="그룹 23">
            <a:extLst>
              <a:ext uri="{FF2B5EF4-FFF2-40B4-BE49-F238E27FC236}">
                <a16:creationId xmlns:a16="http://schemas.microsoft.com/office/drawing/2014/main" id="{5192B351-676F-A50A-5E60-B6AD9477D71E}"/>
              </a:ext>
            </a:extLst>
          </p:cNvPr>
          <p:cNvGrpSpPr/>
          <p:nvPr/>
        </p:nvGrpSpPr>
        <p:grpSpPr>
          <a:xfrm>
            <a:off x="923831" y="3392782"/>
            <a:ext cx="3800569" cy="698372"/>
            <a:chOff x="1905000" y="3057289"/>
            <a:chExt cx="2247971" cy="698372"/>
          </a:xfrm>
        </p:grpSpPr>
        <p:grpSp>
          <p:nvGrpSpPr>
            <p:cNvPr id="25" name="Group 8">
              <a:extLst>
                <a:ext uri="{FF2B5EF4-FFF2-40B4-BE49-F238E27FC236}">
                  <a16:creationId xmlns:a16="http://schemas.microsoft.com/office/drawing/2014/main" id="{30FA51D3-3B22-D276-E252-B7499C789EA4}"/>
                </a:ext>
              </a:extLst>
            </p:cNvPr>
            <p:cNvGrpSpPr/>
            <p:nvPr/>
          </p:nvGrpSpPr>
          <p:grpSpPr>
            <a:xfrm>
              <a:off x="1905000" y="3057289"/>
              <a:ext cx="2247971" cy="698372"/>
              <a:chOff x="0" y="0"/>
              <a:chExt cx="592058" cy="183933"/>
            </a:xfrm>
          </p:grpSpPr>
          <p:sp>
            <p:nvSpPr>
              <p:cNvPr id="27" name="Freeform 9">
                <a:extLst>
                  <a:ext uri="{FF2B5EF4-FFF2-40B4-BE49-F238E27FC236}">
                    <a16:creationId xmlns:a16="http://schemas.microsoft.com/office/drawing/2014/main" id="{FDB36189-2C8E-1508-195B-401DE459CDE0}"/>
                  </a:ext>
                </a:extLst>
              </p:cNvPr>
              <p:cNvSpPr/>
              <p:nvPr/>
            </p:nvSpPr>
            <p:spPr>
              <a:xfrm>
                <a:off x="0" y="0"/>
                <a:ext cx="592058" cy="183933"/>
              </a:xfrm>
              <a:custGeom>
                <a:avLst/>
                <a:gdLst/>
                <a:ahLst/>
                <a:cxnLst/>
                <a:rect l="l" t="t" r="r" b="b"/>
                <a:pathLst>
                  <a:path w="592058" h="183933">
                    <a:moveTo>
                      <a:pt x="91967" y="0"/>
                    </a:moveTo>
                    <a:lnTo>
                      <a:pt x="500091" y="0"/>
                    </a:lnTo>
                    <a:cubicBezTo>
                      <a:pt x="524483" y="0"/>
                      <a:pt x="547875" y="9689"/>
                      <a:pt x="565122" y="26936"/>
                    </a:cubicBezTo>
                    <a:cubicBezTo>
                      <a:pt x="582369" y="44184"/>
                      <a:pt x="592058" y="67576"/>
                      <a:pt x="592058" y="91967"/>
                    </a:cubicBezTo>
                    <a:lnTo>
                      <a:pt x="592058" y="91967"/>
                    </a:lnTo>
                    <a:cubicBezTo>
                      <a:pt x="592058" y="116358"/>
                      <a:pt x="582369" y="139750"/>
                      <a:pt x="565122" y="156997"/>
                    </a:cubicBezTo>
                    <a:cubicBezTo>
                      <a:pt x="547875" y="174244"/>
                      <a:pt x="524483" y="183933"/>
                      <a:pt x="500091"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28" name="TextBox 10">
                <a:extLst>
                  <a:ext uri="{FF2B5EF4-FFF2-40B4-BE49-F238E27FC236}">
                    <a16:creationId xmlns:a16="http://schemas.microsoft.com/office/drawing/2014/main" id="{AAB67B8C-2366-DA1A-23CE-1F4904FD8385}"/>
                  </a:ext>
                </a:extLst>
              </p:cNvPr>
              <p:cNvSpPr txBox="1"/>
              <p:nvPr/>
            </p:nvSpPr>
            <p:spPr>
              <a:xfrm>
                <a:off x="0" y="-38100"/>
                <a:ext cx="592058" cy="222033"/>
              </a:xfrm>
              <a:prstGeom prst="rect">
                <a:avLst/>
              </a:prstGeom>
            </p:spPr>
            <p:txBody>
              <a:bodyPr lIns="50800" tIns="50800" rIns="50800" bIns="50800" rtlCol="0" anchor="ctr"/>
              <a:lstStyle/>
              <a:p>
                <a:pPr algn="ctr">
                  <a:lnSpc>
                    <a:spcPts val="3079"/>
                  </a:lnSpc>
                </a:pPr>
                <a:endParaRPr/>
              </a:p>
            </p:txBody>
          </p:sp>
        </p:grpSp>
        <p:sp>
          <p:nvSpPr>
            <p:cNvPr id="26" name="TextBox 16">
              <a:extLst>
                <a:ext uri="{FF2B5EF4-FFF2-40B4-BE49-F238E27FC236}">
                  <a16:creationId xmlns:a16="http://schemas.microsoft.com/office/drawing/2014/main" id="{E3393149-38D7-89E2-4036-68B71C9A6E90}"/>
                </a:ext>
              </a:extLst>
            </p:cNvPr>
            <p:cNvSpPr txBox="1"/>
            <p:nvPr/>
          </p:nvSpPr>
          <p:spPr>
            <a:xfrm>
              <a:off x="2147200" y="3195052"/>
              <a:ext cx="1735345" cy="397288"/>
            </a:xfrm>
            <a:prstGeom prst="rect">
              <a:avLst/>
            </a:prstGeom>
          </p:spPr>
          <p:txBody>
            <a:bodyPr wrap="square"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Reason for development</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29" name="TextBox 14">
            <a:extLst>
              <a:ext uri="{FF2B5EF4-FFF2-40B4-BE49-F238E27FC236}">
                <a16:creationId xmlns:a16="http://schemas.microsoft.com/office/drawing/2014/main" id="{6BFAC8B8-1B3E-61BE-2CBE-2CB0911532FF}"/>
              </a:ext>
            </a:extLst>
          </p:cNvPr>
          <p:cNvSpPr txBox="1"/>
          <p:nvPr/>
        </p:nvSpPr>
        <p:spPr>
          <a:xfrm>
            <a:off x="908280" y="4065596"/>
            <a:ext cx="10302470" cy="5356466"/>
          </a:xfrm>
          <a:prstGeom prst="rect">
            <a:avLst/>
          </a:prstGeom>
        </p:spPr>
        <p:txBody>
          <a:bodyPr wrap="square" lIns="0" tIns="0" rIns="0" bIns="0" rtlCol="0" anchor="t">
            <a:spAutoFit/>
          </a:bodyPr>
          <a:lstStyle/>
          <a:p>
            <a:pPr>
              <a:lnSpc>
                <a:spcPts val="3000"/>
              </a:lnSpc>
            </a:pPr>
            <a:r>
              <a:rPr lang="en-US" altLang="ko-KR" sz="1600" dirty="0">
                <a:latin typeface="Source Han Sans KR Bold" panose="020B0600000101010101" charset="-127"/>
                <a:ea typeface="Source Han Sans KR Bold" panose="020B0600000101010101" charset="-127"/>
              </a:rPr>
              <a:t>I developed a computer alarm program because many people often miss alarms when they do not use their cell phones well when working or playing games on their computers. In particular, it is often difficult to hear cell phone alarms properly in noisy environments such as headsets, earphones, and speakers. To solve this problem, we developed an alarm program using Python so that you can set and hear alarms even when working on your computer. The program provides a function to make alarm sound by executing alarm.mp3, an alarm file, according to the alarm time (HH:MM) that you specify. This helps users not to miss important alarms while using their computers.</a:t>
            </a:r>
            <a:endParaRPr lang="en-US" altLang="ko-KR" sz="16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a:p>
            <a:pPr algn="l">
              <a:lnSpc>
                <a:spcPts val="3000"/>
              </a:lnSpc>
            </a:pPr>
            <a:endParaRPr lang="en-US" altLang="ko-KR" sz="2000" dirty="0">
              <a:solidFill>
                <a:srgbClr val="090807"/>
              </a:solidFill>
              <a:latin typeface="Source Han Sans KR"/>
              <a:ea typeface="Source Han Sans KR"/>
              <a:cs typeface="Source Han Sans KR"/>
              <a:sym typeface="Source Han Sans KR"/>
            </a:endParaRPr>
          </a:p>
          <a:p>
            <a:pPr algn="l">
              <a:lnSpc>
                <a:spcPts val="3000"/>
              </a:lnSpc>
            </a:pPr>
            <a:endParaRPr lang="en-US" altLang="ko-KR" sz="2000" dirty="0">
              <a:solidFill>
                <a:srgbClr val="090807"/>
              </a:solidFill>
              <a:latin typeface="Source Han Sans KR"/>
              <a:ea typeface="Source Han Sans KR"/>
              <a:cs typeface="Source Han Sans KR"/>
              <a:sym typeface="Source Han Sans KR"/>
            </a:endParaRPr>
          </a:p>
          <a:p>
            <a:pPr algn="l">
              <a:lnSpc>
                <a:spcPts val="3000"/>
              </a:lnSpc>
            </a:pPr>
            <a:endParaRPr lang="en-US" altLang="ko-KR"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a:p>
            <a:pPr algn="l">
              <a:lnSpc>
                <a:spcPts val="3000"/>
              </a:lnSpc>
            </a:pPr>
            <a:endParaRPr lang="en-US" altLang="ko-KR"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a:p>
            <a:pPr algn="l">
              <a:lnSpc>
                <a:spcPts val="3000"/>
              </a:lnSpc>
            </a:pPr>
            <a:endParaRPr lang="en-US" altLang="ko-KR"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a:p>
            <a:pPr algn="l">
              <a:lnSpc>
                <a:spcPts val="3000"/>
              </a:lnSpc>
            </a:pPr>
            <a:endParaRPr lang="en-US" altLang="ko-KR" sz="2000" dirty="0">
              <a:solidFill>
                <a:srgbClr val="090807"/>
              </a:solidFill>
              <a:latin typeface="Source Han Sans KR Bold" panose="020B0600000101010101" charset="-127"/>
              <a:ea typeface="Source Han Sans KR Bold" panose="020B0600000101010101" charset="-127"/>
              <a:cs typeface="Source Han Sans KR"/>
              <a:sym typeface="Source Han Sans KR"/>
            </a:endParaRPr>
          </a:p>
          <a:p>
            <a:pPr algn="l">
              <a:lnSpc>
                <a:spcPts val="3000"/>
              </a:lnSpc>
            </a:pPr>
            <a:endParaRPr lang="en-US" sz="2000" dirty="0">
              <a:solidFill>
                <a:srgbClr val="090807"/>
              </a:solidFill>
              <a:latin typeface="Source Han Sans KR"/>
              <a:ea typeface="Source Han Sans KR"/>
              <a:cs typeface="Source Han Sans KR"/>
              <a:sym typeface="Source Han Sans KR"/>
            </a:endParaRPr>
          </a:p>
        </p:txBody>
      </p:sp>
      <p:pic>
        <p:nvPicPr>
          <p:cNvPr id="35" name="그림 34" descr="텍스트, 스크린샷, 폰트, 디스플레이이(가) 표시된 사진&#10;&#10;AI가 생성한 콘텐츠는 부정확할 수 있습니다.">
            <a:extLst>
              <a:ext uri="{FF2B5EF4-FFF2-40B4-BE49-F238E27FC236}">
                <a16:creationId xmlns:a16="http://schemas.microsoft.com/office/drawing/2014/main" id="{89CB7E03-D731-1465-226F-37DC4044E1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9600" y="3530545"/>
            <a:ext cx="5181600" cy="4923167"/>
          </a:xfrm>
          <a:prstGeom prst="rect">
            <a:avLst/>
          </a:prstGeom>
        </p:spPr>
      </p:pic>
      <p:sp>
        <p:nvSpPr>
          <p:cNvPr id="6" name="TextBox 18">
            <a:extLst>
              <a:ext uri="{FF2B5EF4-FFF2-40B4-BE49-F238E27FC236}">
                <a16:creationId xmlns:a16="http://schemas.microsoft.com/office/drawing/2014/main" id="{C336D0D6-BD61-439C-EFFA-0E61E8AAA0BC}"/>
              </a:ext>
            </a:extLst>
          </p:cNvPr>
          <p:cNvSpPr txBox="1"/>
          <p:nvPr/>
        </p:nvSpPr>
        <p:spPr>
          <a:xfrm>
            <a:off x="13272678" y="3015202"/>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16" name="TextBox 16"/>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8324378D-03FA-E1E9-4FD5-8479C62180A2}"/>
              </a:ext>
            </a:extLst>
          </p:cNvPr>
          <p:cNvGrpSpPr/>
          <p:nvPr/>
        </p:nvGrpSpPr>
        <p:grpSpPr>
          <a:xfrm>
            <a:off x="38927" y="413547"/>
            <a:ext cx="5629368" cy="933519"/>
            <a:chOff x="38927" y="413547"/>
            <a:chExt cx="5629368" cy="933519"/>
          </a:xfrm>
        </p:grpSpPr>
        <p:sp>
          <p:nvSpPr>
            <p:cNvPr id="25" name="AutoShape 2">
              <a:extLst>
                <a:ext uri="{FF2B5EF4-FFF2-40B4-BE49-F238E27FC236}">
                  <a16:creationId xmlns:a16="http://schemas.microsoft.com/office/drawing/2014/main" id="{71602007-01F2-8C89-7B7B-9468E3208413}"/>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68C8E845-9452-FA19-4C96-C7DD08D933D0}"/>
                </a:ext>
              </a:extLst>
            </p:cNvPr>
            <p:cNvSpPr txBox="1"/>
            <p:nvPr/>
          </p:nvSpPr>
          <p:spPr>
            <a:xfrm>
              <a:off x="38927" y="413547"/>
              <a:ext cx="5629368" cy="804900"/>
            </a:xfrm>
            <a:prstGeom prst="rect">
              <a:avLst/>
            </a:prstGeom>
          </p:spPr>
          <p:txBody>
            <a:bodyPr wrap="square" lIns="0" tIns="0" rIns="0" bIns="0" rtlCol="0" anchor="t">
              <a:spAutoFit/>
            </a:bodyPr>
            <a:lstStyle/>
            <a:p>
              <a:pPr algn="ctr">
                <a:lnSpc>
                  <a:spcPts val="7427"/>
                </a:lnSpc>
                <a:spcBef>
                  <a:spcPct val="0"/>
                </a:spcBef>
              </a:pPr>
              <a:r>
                <a:rPr lang="en-US" sz="2499" b="1" dirty="0">
                  <a:solidFill>
                    <a:srgbClr val="090807"/>
                  </a:solidFill>
                  <a:latin typeface="Source Han Sans KR Bold"/>
                  <a:ea typeface="Source Han Sans KR Bold"/>
                  <a:cs typeface="Source Han Sans KR Bold"/>
                  <a:sym typeface="Source Han Sans KR Bold"/>
                </a:rPr>
                <a:t>02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Feature Description</a:t>
              </a:r>
            </a:p>
          </p:txBody>
        </p:sp>
      </p:grpSp>
      <p:sp>
        <p:nvSpPr>
          <p:cNvPr id="27" name="TextBox 14">
            <a:extLst>
              <a:ext uri="{FF2B5EF4-FFF2-40B4-BE49-F238E27FC236}">
                <a16:creationId xmlns:a16="http://schemas.microsoft.com/office/drawing/2014/main" id="{8C12B689-9594-D002-5A57-1D9DCD906049}"/>
              </a:ext>
            </a:extLst>
          </p:cNvPr>
          <p:cNvSpPr txBox="1"/>
          <p:nvPr/>
        </p:nvSpPr>
        <p:spPr>
          <a:xfrm>
            <a:off x="309516" y="2320462"/>
            <a:ext cx="9896568" cy="1876347"/>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 Enter alarm time: The user enters the alarm time in HH:MM format.</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 </a:t>
            </a:r>
            <a:r>
              <a:rPr lang="en-US" altLang="ko-KR" dirty="0">
                <a:latin typeface="Source Han Sans KR Bold" panose="020B0600000101010101" charset="-127"/>
                <a:ea typeface="Source Han Sans KR Bold" panose="020B0600000101010101" charset="-127"/>
              </a:rPr>
              <a:t>Input Validation</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Display an error message if the time is in the wrong format</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Display an error message if the alarm time set is duplicated</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3. </a:t>
            </a:r>
            <a:r>
              <a:rPr lang="en-US" altLang="ko-KR" dirty="0">
                <a:latin typeface="Source Han Sans KR Bold" panose="020B0600000101010101" charset="-127"/>
                <a:ea typeface="Source Han Sans KR Bold" panose="020B0600000101010101" charset="-127"/>
              </a:rPr>
              <a:t>Inspect to set alarm time within 24-hour time range</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sp>
        <p:nvSpPr>
          <p:cNvPr id="32" name="TextBox 10">
            <a:extLst>
              <a:ext uri="{FF2B5EF4-FFF2-40B4-BE49-F238E27FC236}">
                <a16:creationId xmlns:a16="http://schemas.microsoft.com/office/drawing/2014/main" id="{F782429E-8C4A-62C0-1307-762C87900DBE}"/>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40" name="그룹 39">
            <a:extLst>
              <a:ext uri="{FF2B5EF4-FFF2-40B4-BE49-F238E27FC236}">
                <a16:creationId xmlns:a16="http://schemas.microsoft.com/office/drawing/2014/main" id="{8731DE42-F778-51CC-0596-A836595D780F}"/>
              </a:ext>
            </a:extLst>
          </p:cNvPr>
          <p:cNvGrpSpPr/>
          <p:nvPr/>
        </p:nvGrpSpPr>
        <p:grpSpPr>
          <a:xfrm>
            <a:off x="685800" y="1550679"/>
            <a:ext cx="3292329" cy="918326"/>
            <a:chOff x="5404880" y="5492464"/>
            <a:chExt cx="3292329" cy="918326"/>
          </a:xfrm>
        </p:grpSpPr>
        <p:grpSp>
          <p:nvGrpSpPr>
            <p:cNvPr id="36" name="Group 15">
              <a:extLst>
                <a:ext uri="{FF2B5EF4-FFF2-40B4-BE49-F238E27FC236}">
                  <a16:creationId xmlns:a16="http://schemas.microsoft.com/office/drawing/2014/main" id="{FECBD0D6-CD78-18FD-6405-945383E86477}"/>
                </a:ext>
              </a:extLst>
            </p:cNvPr>
            <p:cNvGrpSpPr/>
            <p:nvPr/>
          </p:nvGrpSpPr>
          <p:grpSpPr>
            <a:xfrm>
              <a:off x="5404880" y="5492464"/>
              <a:ext cx="3292329" cy="698372"/>
              <a:chOff x="0" y="0"/>
              <a:chExt cx="867115" cy="183933"/>
            </a:xfrm>
          </p:grpSpPr>
          <p:sp>
            <p:nvSpPr>
              <p:cNvPr id="37" name="Freeform 16">
                <a:extLst>
                  <a:ext uri="{FF2B5EF4-FFF2-40B4-BE49-F238E27FC236}">
                    <a16:creationId xmlns:a16="http://schemas.microsoft.com/office/drawing/2014/main" id="{765120D2-5A0D-BF7F-183F-A2099BBD4DEF}"/>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38" name="TextBox 17">
                <a:extLst>
                  <a:ext uri="{FF2B5EF4-FFF2-40B4-BE49-F238E27FC236}">
                    <a16:creationId xmlns:a16="http://schemas.microsoft.com/office/drawing/2014/main" id="{481CF61F-E943-0F0A-89D0-C97F3E02972A}"/>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39" name="TextBox 24">
              <a:extLst>
                <a:ext uri="{FF2B5EF4-FFF2-40B4-BE49-F238E27FC236}">
                  <a16:creationId xmlns:a16="http://schemas.microsoft.com/office/drawing/2014/main" id="{8431CBED-BE10-7FA4-22A5-1A6E0AC0E5D7}"/>
                </a:ext>
              </a:extLst>
            </p:cNvPr>
            <p:cNvSpPr txBox="1"/>
            <p:nvPr/>
          </p:nvSpPr>
          <p:spPr>
            <a:xfrm>
              <a:off x="5895431" y="5575433"/>
              <a:ext cx="2311226" cy="835357"/>
            </a:xfrm>
            <a:prstGeom prst="rect">
              <a:avLst/>
            </a:prstGeom>
          </p:spPr>
          <p:txBody>
            <a:bodyPr lIns="0" tIns="0" rIns="0" bIns="0" rtlCol="0" anchor="t">
              <a:spAutoFit/>
            </a:bodyPr>
            <a:lstStyle/>
            <a:p>
              <a:pPr algn="ctr">
                <a:lnSpc>
                  <a:spcPts val="3499"/>
                </a:lnSpc>
                <a:spcBef>
                  <a:spcPct val="0"/>
                </a:spcBef>
              </a:pPr>
              <a:r>
                <a:rPr lang="en-US" altLang="ko-KR" sz="1500" dirty="0">
                  <a:solidFill>
                    <a:schemeClr val="bg1"/>
                  </a:solidFill>
                  <a:latin typeface="Source Han Sans KR Bold" panose="020B0600000101010101" charset="-127"/>
                  <a:ea typeface="Source Han Sans KR Bold" panose="020B0600000101010101" charset="-127"/>
                </a:rPr>
                <a:t>Alarm settings and validation</a:t>
              </a:r>
              <a:endParaRPr lang="en-US" sz="1500"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grpSp>
        <p:nvGrpSpPr>
          <p:cNvPr id="41" name="그룹 40">
            <a:extLst>
              <a:ext uri="{FF2B5EF4-FFF2-40B4-BE49-F238E27FC236}">
                <a16:creationId xmlns:a16="http://schemas.microsoft.com/office/drawing/2014/main" id="{4F7F3552-44F1-7853-8F92-29D1517E137D}"/>
              </a:ext>
            </a:extLst>
          </p:cNvPr>
          <p:cNvGrpSpPr/>
          <p:nvPr/>
        </p:nvGrpSpPr>
        <p:grpSpPr>
          <a:xfrm>
            <a:off x="675372" y="4625190"/>
            <a:ext cx="3292329" cy="928329"/>
            <a:chOff x="5404880" y="5492464"/>
            <a:chExt cx="3292329" cy="928329"/>
          </a:xfrm>
        </p:grpSpPr>
        <p:grpSp>
          <p:nvGrpSpPr>
            <p:cNvPr id="42" name="Group 15">
              <a:extLst>
                <a:ext uri="{FF2B5EF4-FFF2-40B4-BE49-F238E27FC236}">
                  <a16:creationId xmlns:a16="http://schemas.microsoft.com/office/drawing/2014/main" id="{10FAB83C-8BBA-75EC-BE17-14A50CB362F7}"/>
                </a:ext>
              </a:extLst>
            </p:cNvPr>
            <p:cNvGrpSpPr/>
            <p:nvPr/>
          </p:nvGrpSpPr>
          <p:grpSpPr>
            <a:xfrm>
              <a:off x="5404880" y="5492464"/>
              <a:ext cx="3292329" cy="698372"/>
              <a:chOff x="0" y="0"/>
              <a:chExt cx="867115" cy="183933"/>
            </a:xfrm>
          </p:grpSpPr>
          <p:sp>
            <p:nvSpPr>
              <p:cNvPr id="44" name="Freeform 16">
                <a:extLst>
                  <a:ext uri="{FF2B5EF4-FFF2-40B4-BE49-F238E27FC236}">
                    <a16:creationId xmlns:a16="http://schemas.microsoft.com/office/drawing/2014/main" id="{4664A595-1397-22F9-8E6A-EF42ED9296A7}"/>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45" name="TextBox 17">
                <a:extLst>
                  <a:ext uri="{FF2B5EF4-FFF2-40B4-BE49-F238E27FC236}">
                    <a16:creationId xmlns:a16="http://schemas.microsoft.com/office/drawing/2014/main" id="{183452A3-4601-B47F-E472-95EE6380042B}"/>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43" name="TextBox 24">
              <a:extLst>
                <a:ext uri="{FF2B5EF4-FFF2-40B4-BE49-F238E27FC236}">
                  <a16:creationId xmlns:a16="http://schemas.microsoft.com/office/drawing/2014/main" id="{53631429-FED7-0386-8AE9-34FF234C0599}"/>
                </a:ext>
              </a:extLst>
            </p:cNvPr>
            <p:cNvSpPr txBox="1"/>
            <p:nvPr/>
          </p:nvSpPr>
          <p:spPr>
            <a:xfrm>
              <a:off x="5895431" y="5575433"/>
              <a:ext cx="2311226" cy="845360"/>
            </a:xfrm>
            <a:prstGeom prst="rect">
              <a:avLst/>
            </a:prstGeom>
          </p:spPr>
          <p:txBody>
            <a:bodyPr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Managing Alarm Lists</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1" name="TextBox 14">
            <a:extLst>
              <a:ext uri="{FF2B5EF4-FFF2-40B4-BE49-F238E27FC236}">
                <a16:creationId xmlns:a16="http://schemas.microsoft.com/office/drawing/2014/main" id="{85E5E3AA-1285-2707-8863-8B4E31017349}"/>
              </a:ext>
            </a:extLst>
          </p:cNvPr>
          <p:cNvSpPr txBox="1"/>
          <p:nvPr/>
        </p:nvSpPr>
        <p:spPr>
          <a:xfrm>
            <a:off x="685799" y="5565393"/>
            <a:ext cx="9896568" cy="1118896"/>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 Alarm list</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You can check and delete a list of alarm times that have been set.</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Users can add or delete alarms at any time.</a:t>
            </a:r>
            <a:r>
              <a:rPr lang="en-US" altLang="ko-KR" sz="1500" b="1" dirty="0">
                <a:latin typeface="Source Han Sans KR Bold" panose="020B0600000101010101" charset="-127"/>
                <a:ea typeface="Source Han Sans KR Bold" panose="020B0600000101010101" charset="-127"/>
              </a:rPr>
              <a:t>.</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2" name="그룹 51">
            <a:extLst>
              <a:ext uri="{FF2B5EF4-FFF2-40B4-BE49-F238E27FC236}">
                <a16:creationId xmlns:a16="http://schemas.microsoft.com/office/drawing/2014/main" id="{FE88C4B9-F2DB-BBA3-221B-44457F3054E5}"/>
              </a:ext>
            </a:extLst>
          </p:cNvPr>
          <p:cNvGrpSpPr/>
          <p:nvPr/>
        </p:nvGrpSpPr>
        <p:grpSpPr>
          <a:xfrm>
            <a:off x="685799" y="7057020"/>
            <a:ext cx="4572001" cy="913406"/>
            <a:chOff x="5404880" y="5492464"/>
            <a:chExt cx="3292329" cy="913406"/>
          </a:xfrm>
        </p:grpSpPr>
        <p:grpSp>
          <p:nvGrpSpPr>
            <p:cNvPr id="53" name="Group 15">
              <a:extLst>
                <a:ext uri="{FF2B5EF4-FFF2-40B4-BE49-F238E27FC236}">
                  <a16:creationId xmlns:a16="http://schemas.microsoft.com/office/drawing/2014/main" id="{52C0C0B2-36D7-0750-97E4-86FE2218867E}"/>
                </a:ext>
              </a:extLst>
            </p:cNvPr>
            <p:cNvGrpSpPr/>
            <p:nvPr/>
          </p:nvGrpSpPr>
          <p:grpSpPr>
            <a:xfrm>
              <a:off x="5404880" y="5492464"/>
              <a:ext cx="3292329" cy="698372"/>
              <a:chOff x="0" y="0"/>
              <a:chExt cx="867115" cy="183933"/>
            </a:xfrm>
          </p:grpSpPr>
          <p:sp>
            <p:nvSpPr>
              <p:cNvPr id="55" name="Freeform 16">
                <a:extLst>
                  <a:ext uri="{FF2B5EF4-FFF2-40B4-BE49-F238E27FC236}">
                    <a16:creationId xmlns:a16="http://schemas.microsoft.com/office/drawing/2014/main" id="{C377F26C-4CB9-7D57-F668-50C99C95E969}"/>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56" name="TextBox 17">
                <a:extLst>
                  <a:ext uri="{FF2B5EF4-FFF2-40B4-BE49-F238E27FC236}">
                    <a16:creationId xmlns:a16="http://schemas.microsoft.com/office/drawing/2014/main" id="{9E940060-54E3-8BF0-7A44-043CFEFADFD1}"/>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54" name="TextBox 24">
              <a:extLst>
                <a:ext uri="{FF2B5EF4-FFF2-40B4-BE49-F238E27FC236}">
                  <a16:creationId xmlns:a16="http://schemas.microsoft.com/office/drawing/2014/main" id="{3995AF5E-CD38-6E97-77C6-F263A7B297D4}"/>
                </a:ext>
              </a:extLst>
            </p:cNvPr>
            <p:cNvSpPr txBox="1"/>
            <p:nvPr/>
          </p:nvSpPr>
          <p:spPr>
            <a:xfrm>
              <a:off x="5579401" y="5576540"/>
              <a:ext cx="3117808" cy="829330"/>
            </a:xfrm>
            <a:prstGeom prst="rect">
              <a:avLst/>
            </a:prstGeom>
          </p:spPr>
          <p:txBody>
            <a:bodyPr wrap="square" lIns="0" tIns="0" rIns="0" bIns="0" rtlCol="0" anchor="t">
              <a:spAutoFit/>
            </a:bodyPr>
            <a:lstStyle/>
            <a:p>
              <a:pPr algn="ctr">
                <a:lnSpc>
                  <a:spcPts val="3499"/>
                </a:lnSpc>
                <a:spcBef>
                  <a:spcPct val="0"/>
                </a:spcBef>
              </a:pPr>
              <a:r>
                <a:rPr lang="en-US" altLang="ko-KR" sz="1300" dirty="0">
                  <a:solidFill>
                    <a:schemeClr val="bg1"/>
                  </a:solidFill>
                  <a:latin typeface="Source Han Sans KR Bold" panose="020B0600000101010101" charset="-127"/>
                  <a:ea typeface="Source Han Sans KR Bold" panose="020B0600000101010101" charset="-127"/>
                </a:rPr>
                <a:t>Alarm sound playback and alarm termination notification</a:t>
              </a:r>
              <a:endParaRPr lang="en-US" sz="1300"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7" name="TextBox 14">
            <a:extLst>
              <a:ext uri="{FF2B5EF4-FFF2-40B4-BE49-F238E27FC236}">
                <a16:creationId xmlns:a16="http://schemas.microsoft.com/office/drawing/2014/main" id="{E72F3BCE-336B-B048-DEB5-29728447E0FD}"/>
              </a:ext>
            </a:extLst>
          </p:cNvPr>
          <p:cNvSpPr txBox="1"/>
          <p:nvPr/>
        </p:nvSpPr>
        <p:spPr>
          <a:xfrm>
            <a:off x="286188" y="7900053"/>
            <a:ext cx="7410012" cy="1502591"/>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 the sound of an alarm</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The alarm sounds repeatedly at the set time</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If you want to end the alarm, press the end button to stop the alarm sound and delete the alarm.</a:t>
            </a:r>
            <a:r>
              <a:rPr lang="en-US" altLang="ko-KR" sz="1500" b="1" dirty="0">
                <a:latin typeface="Source Han Sans KR Bold" panose="020B0600000101010101" charset="-127"/>
                <a:ea typeface="Source Han Sans KR Bold" panose="020B0600000101010101" charset="-127"/>
              </a:rPr>
              <a:t>.</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9" name="Group 3">
            <a:extLst>
              <a:ext uri="{FF2B5EF4-FFF2-40B4-BE49-F238E27FC236}">
                <a16:creationId xmlns:a16="http://schemas.microsoft.com/office/drawing/2014/main" id="{77D13EDF-DFC7-91ED-FA8A-09D070726E93}"/>
              </a:ext>
            </a:extLst>
          </p:cNvPr>
          <p:cNvGrpSpPr/>
          <p:nvPr/>
        </p:nvGrpSpPr>
        <p:grpSpPr>
          <a:xfrm>
            <a:off x="8001000" y="571500"/>
            <a:ext cx="6705600" cy="9052740"/>
            <a:chOff x="0" y="-38100"/>
            <a:chExt cx="1746408" cy="1765561"/>
          </a:xfrm>
        </p:grpSpPr>
        <p:sp>
          <p:nvSpPr>
            <p:cNvPr id="61" name="Freeform 4">
              <a:extLst>
                <a:ext uri="{FF2B5EF4-FFF2-40B4-BE49-F238E27FC236}">
                  <a16:creationId xmlns:a16="http://schemas.microsoft.com/office/drawing/2014/main" id="{27740682-D11B-C3E2-58FE-CF354AFB5AAF}"/>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66EE2783-F7D5-33E6-8AE3-54FE72FDC966}"/>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pic>
        <p:nvPicPr>
          <p:cNvPr id="64" name="그림 63" descr="텍스트, 스크린샷, 폰트, 소프트웨어이(가) 표시된 사진">
            <a:extLst>
              <a:ext uri="{FF2B5EF4-FFF2-40B4-BE49-F238E27FC236}">
                <a16:creationId xmlns:a16="http://schemas.microsoft.com/office/drawing/2014/main" id="{E198FE5F-C5C4-CE0F-28A0-2210DB4EDF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5459" y="1321812"/>
            <a:ext cx="2583596" cy="2459948"/>
          </a:xfrm>
          <a:prstGeom prst="rect">
            <a:avLst/>
          </a:prstGeom>
        </p:spPr>
      </p:pic>
      <p:pic>
        <p:nvPicPr>
          <p:cNvPr id="66" name="그림 65" descr="텍스트, 스크린샷, 디스플레이, 소프트웨어이(가) 표시된 사진&#10;&#10;AI가 생성한 콘텐츠는 부정확할 수 있습니다.">
            <a:extLst>
              <a:ext uri="{FF2B5EF4-FFF2-40B4-BE49-F238E27FC236}">
                <a16:creationId xmlns:a16="http://schemas.microsoft.com/office/drawing/2014/main" id="{65DE1DCD-56C8-BC87-34FC-876FD88050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69695" y="1347066"/>
            <a:ext cx="2536938" cy="2434694"/>
          </a:xfrm>
          <a:prstGeom prst="rect">
            <a:avLst/>
          </a:prstGeom>
        </p:spPr>
      </p:pic>
      <p:pic>
        <p:nvPicPr>
          <p:cNvPr id="68" name="그림 67" descr="텍스트, 스크린샷, 폰트, 디스플레이이(가) 표시된 사진&#10;&#10;AI가 생성한 콘텐츠는 부정확할 수 있습니다.">
            <a:extLst>
              <a:ext uri="{FF2B5EF4-FFF2-40B4-BE49-F238E27FC236}">
                <a16:creationId xmlns:a16="http://schemas.microsoft.com/office/drawing/2014/main" id="{EC47DA68-2D0F-C9BC-3B81-F9D448B1F3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05459" y="3905708"/>
            <a:ext cx="2635396" cy="2515907"/>
          </a:xfrm>
          <a:prstGeom prst="rect">
            <a:avLst/>
          </a:prstGeom>
        </p:spPr>
      </p:pic>
      <p:pic>
        <p:nvPicPr>
          <p:cNvPr id="70" name="그림 69" descr="텍스트, 스크린샷, 소프트웨어, 디스플레이이(가) 표시된 사진&#10;&#10;AI가 생성한 콘텐츠는 부정확할 수 있습니다.">
            <a:extLst>
              <a:ext uri="{FF2B5EF4-FFF2-40B4-BE49-F238E27FC236}">
                <a16:creationId xmlns:a16="http://schemas.microsoft.com/office/drawing/2014/main" id="{627835F9-A00C-E53F-4C20-0710647530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48695" y="3880803"/>
            <a:ext cx="2635396" cy="3197257"/>
          </a:xfrm>
          <a:prstGeom prst="rect">
            <a:avLst/>
          </a:prstGeom>
        </p:spPr>
      </p:pic>
      <p:pic>
        <p:nvPicPr>
          <p:cNvPr id="72" name="그림 71" descr="텍스트, 스크린샷, 디스플레이, 폰트이(가) 표시된 사진&#10;&#10;AI가 생성한 콘텐츠는 부정확할 수 있습니다.">
            <a:extLst>
              <a:ext uri="{FF2B5EF4-FFF2-40B4-BE49-F238E27FC236}">
                <a16:creationId xmlns:a16="http://schemas.microsoft.com/office/drawing/2014/main" id="{30FCEEE7-403C-CE7E-7F36-ACD7708D56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91551" y="6545562"/>
            <a:ext cx="2635396" cy="2960755"/>
          </a:xfrm>
          <a:prstGeom prst="rect">
            <a:avLst/>
          </a:prstGeom>
        </p:spPr>
      </p:pic>
      <p:sp>
        <p:nvSpPr>
          <p:cNvPr id="2" name="TextBox 18">
            <a:extLst>
              <a:ext uri="{FF2B5EF4-FFF2-40B4-BE49-F238E27FC236}">
                <a16:creationId xmlns:a16="http://schemas.microsoft.com/office/drawing/2014/main" id="{F45B95CF-BDE2-AB30-1F35-A714D955815F}"/>
              </a:ext>
            </a:extLst>
          </p:cNvPr>
          <p:cNvSpPr txBox="1"/>
          <p:nvPr/>
        </p:nvSpPr>
        <p:spPr>
          <a:xfrm>
            <a:off x="9953610" y="1049218"/>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640971CA-91B8-6623-E8E1-8C833B8DDDFF}"/>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2AD1F1C7-F0D5-647C-3444-E6876C84A476}"/>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2C8A6B9D-79EA-F1F9-218C-68AB34D951FB}"/>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DC8A2F1C-32AD-00F9-5195-78C5D3C5BBD0}"/>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A4F43C7C-5EB5-F103-0391-33964DC42128}"/>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03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GUI Configuration</a:t>
              </a: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27" name="TextBox 14">
            <a:extLst>
              <a:ext uri="{FF2B5EF4-FFF2-40B4-BE49-F238E27FC236}">
                <a16:creationId xmlns:a16="http://schemas.microsoft.com/office/drawing/2014/main" id="{20F72E9E-7988-7A9F-C8B9-4AD7A93D8010}"/>
              </a:ext>
            </a:extLst>
          </p:cNvPr>
          <p:cNvSpPr txBox="1"/>
          <p:nvPr/>
        </p:nvSpPr>
        <p:spPr>
          <a:xfrm>
            <a:off x="837861" y="3164452"/>
            <a:ext cx="6248739" cy="1097929"/>
          </a:xfrm>
          <a:prstGeom prst="rect">
            <a:avLst/>
          </a:prstGeom>
        </p:spPr>
        <p:txBody>
          <a:bodyPr wrap="square" lIns="0" tIns="0" rIns="0" bIns="0" rtlCol="0" anchor="t">
            <a:spAutoFit/>
          </a:bodyPr>
          <a:lstStyle/>
          <a:p>
            <a:pPr>
              <a:lnSpc>
                <a:spcPts val="3000"/>
              </a:lnSpc>
            </a:pPr>
            <a:r>
              <a:rPr lang="en-US" altLang="ko-KR" sz="1200" dirty="0">
                <a:latin typeface="Source Han Sans KR Bold" panose="020B0600000101010101" charset="-127"/>
                <a:ea typeface="Source Han Sans KR Bold" panose="020B0600000101010101" charset="-127"/>
              </a:rPr>
              <a:t>1. A </a:t>
            </a:r>
            <a:r>
              <a:rPr lang="en-US" altLang="ko-KR" sz="1200" dirty="0" err="1">
                <a:latin typeface="Source Han Sans KR Bold" panose="020B0600000101010101" charset="-127"/>
                <a:ea typeface="Source Han Sans KR Bold" panose="020B0600000101010101" charset="-127"/>
              </a:rPr>
              <a:t>Tkinter</a:t>
            </a:r>
            <a:r>
              <a:rPr lang="en-US" altLang="ko-KR" sz="1200" dirty="0">
                <a:latin typeface="Source Han Sans KR Bold" panose="020B0600000101010101" charset="-127"/>
                <a:ea typeface="Source Han Sans KR Bold" panose="020B0600000101010101" charset="-127"/>
              </a:rPr>
              <a:t> window is created at the start of the program.</a:t>
            </a:r>
            <a:br>
              <a:rPr lang="en-US" altLang="ko-KR" sz="1200" dirty="0">
                <a:latin typeface="Source Han Sans KR Bold" panose="020B0600000101010101" charset="-127"/>
                <a:ea typeface="Source Han Sans KR Bold" panose="020B0600000101010101" charset="-127"/>
              </a:rPr>
            </a:br>
            <a:r>
              <a:rPr lang="en-US" altLang="ko-KR" sz="1200" dirty="0">
                <a:latin typeface="Source Han Sans KR Bold" panose="020B0600000101010101" charset="-127"/>
                <a:ea typeface="Source Han Sans KR Bold" panose="020B0600000101010101" charset="-127"/>
              </a:rPr>
              <a:t>T2. he current time, alarm time input field, alarm list, and so on are displayed.</a:t>
            </a:r>
            <a:br>
              <a:rPr lang="en-US" altLang="ko-KR" sz="1200" dirty="0">
                <a:latin typeface="Source Han Sans KR Bold" panose="020B0600000101010101" charset="-127"/>
                <a:ea typeface="Source Han Sans KR Bold" panose="020B0600000101010101" charset="-127"/>
              </a:rPr>
            </a:br>
            <a:r>
              <a:rPr lang="en-US" altLang="ko-KR" sz="1200" dirty="0">
                <a:latin typeface="Source Han Sans KR Bold" panose="020B0600000101010101" charset="-127"/>
                <a:ea typeface="Source Han Sans KR Bold" panose="020B0600000101010101" charset="-127"/>
              </a:rPr>
              <a:t>3. The alarm list is updated after the alarm is set.</a:t>
            </a:r>
            <a:endParaRPr lang="en-US" sz="12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sp>
        <p:nvSpPr>
          <p:cNvPr id="32" name="TextBox 10">
            <a:extLst>
              <a:ext uri="{FF2B5EF4-FFF2-40B4-BE49-F238E27FC236}">
                <a16:creationId xmlns:a16="http://schemas.microsoft.com/office/drawing/2014/main" id="{BE7A41C9-14A7-EA84-EC08-E632F5F9D347}"/>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40" name="그룹 39">
            <a:extLst>
              <a:ext uri="{FF2B5EF4-FFF2-40B4-BE49-F238E27FC236}">
                <a16:creationId xmlns:a16="http://schemas.microsoft.com/office/drawing/2014/main" id="{EA143809-7BC8-B02B-79A0-C567E889897B}"/>
              </a:ext>
            </a:extLst>
          </p:cNvPr>
          <p:cNvGrpSpPr/>
          <p:nvPr/>
        </p:nvGrpSpPr>
        <p:grpSpPr>
          <a:xfrm>
            <a:off x="663341" y="2338068"/>
            <a:ext cx="3292329" cy="698372"/>
            <a:chOff x="5404880" y="5492464"/>
            <a:chExt cx="3292329" cy="698372"/>
          </a:xfrm>
        </p:grpSpPr>
        <p:grpSp>
          <p:nvGrpSpPr>
            <p:cNvPr id="36" name="Group 15">
              <a:extLst>
                <a:ext uri="{FF2B5EF4-FFF2-40B4-BE49-F238E27FC236}">
                  <a16:creationId xmlns:a16="http://schemas.microsoft.com/office/drawing/2014/main" id="{3AE41BF8-2A90-C7BB-7A83-4E298B2D8590}"/>
                </a:ext>
              </a:extLst>
            </p:cNvPr>
            <p:cNvGrpSpPr/>
            <p:nvPr/>
          </p:nvGrpSpPr>
          <p:grpSpPr>
            <a:xfrm>
              <a:off x="5404880" y="5492464"/>
              <a:ext cx="3292329" cy="698372"/>
              <a:chOff x="0" y="0"/>
              <a:chExt cx="867115" cy="183933"/>
            </a:xfrm>
          </p:grpSpPr>
          <p:sp>
            <p:nvSpPr>
              <p:cNvPr id="37" name="Freeform 16">
                <a:extLst>
                  <a:ext uri="{FF2B5EF4-FFF2-40B4-BE49-F238E27FC236}">
                    <a16:creationId xmlns:a16="http://schemas.microsoft.com/office/drawing/2014/main" id="{3A78B5A8-4CF4-A5E4-4475-AE4451D87F22}"/>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38" name="TextBox 17">
                <a:extLst>
                  <a:ext uri="{FF2B5EF4-FFF2-40B4-BE49-F238E27FC236}">
                    <a16:creationId xmlns:a16="http://schemas.microsoft.com/office/drawing/2014/main" id="{210577D5-EE15-78EA-95A3-7909DB271684}"/>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39" name="TextBox 24">
              <a:extLst>
                <a:ext uri="{FF2B5EF4-FFF2-40B4-BE49-F238E27FC236}">
                  <a16:creationId xmlns:a16="http://schemas.microsoft.com/office/drawing/2014/main" id="{D04F4524-E952-D910-527D-9CA939391676}"/>
                </a:ext>
              </a:extLst>
            </p:cNvPr>
            <p:cNvSpPr txBox="1"/>
            <p:nvPr/>
          </p:nvSpPr>
          <p:spPr>
            <a:xfrm>
              <a:off x="5931112" y="5719200"/>
              <a:ext cx="2311226" cy="276999"/>
            </a:xfrm>
            <a:prstGeom prst="rect">
              <a:avLst/>
            </a:prstGeom>
          </p:spPr>
          <p:txBody>
            <a:bodyPr lIns="0" tIns="0" rIns="0" bIns="0" rtlCol="0" anchor="t">
              <a:spAutoFit/>
            </a:bodyPr>
            <a:lstStyle/>
            <a:p>
              <a:pPr algn="ctr"/>
              <a:r>
                <a:rPr lang="en-US" altLang="ko-KR" dirty="0">
                  <a:solidFill>
                    <a:schemeClr val="bg1"/>
                  </a:solidFill>
                  <a:latin typeface="Source Han Sans KR Bold" panose="020B0600000101010101" charset="-127"/>
                  <a:ea typeface="Source Han Sans KR Bold" panose="020B0600000101010101" charset="-127"/>
                </a:rPr>
                <a:t>Main Window</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grpSp>
        <p:nvGrpSpPr>
          <p:cNvPr id="41" name="그룹 40">
            <a:extLst>
              <a:ext uri="{FF2B5EF4-FFF2-40B4-BE49-F238E27FC236}">
                <a16:creationId xmlns:a16="http://schemas.microsoft.com/office/drawing/2014/main" id="{B1F4D9F0-7436-EF03-18AA-097A29DA5F29}"/>
              </a:ext>
            </a:extLst>
          </p:cNvPr>
          <p:cNvGrpSpPr/>
          <p:nvPr/>
        </p:nvGrpSpPr>
        <p:grpSpPr>
          <a:xfrm>
            <a:off x="677438" y="4517903"/>
            <a:ext cx="3292329" cy="698372"/>
            <a:chOff x="5404880" y="5492464"/>
            <a:chExt cx="3292329" cy="698372"/>
          </a:xfrm>
        </p:grpSpPr>
        <p:grpSp>
          <p:nvGrpSpPr>
            <p:cNvPr id="42" name="Group 15">
              <a:extLst>
                <a:ext uri="{FF2B5EF4-FFF2-40B4-BE49-F238E27FC236}">
                  <a16:creationId xmlns:a16="http://schemas.microsoft.com/office/drawing/2014/main" id="{7E8AFAB0-FCF1-F5B8-7297-3B6570B329CD}"/>
                </a:ext>
              </a:extLst>
            </p:cNvPr>
            <p:cNvGrpSpPr/>
            <p:nvPr/>
          </p:nvGrpSpPr>
          <p:grpSpPr>
            <a:xfrm>
              <a:off x="5404880" y="5492464"/>
              <a:ext cx="3292329" cy="698372"/>
              <a:chOff x="0" y="0"/>
              <a:chExt cx="867115" cy="183933"/>
            </a:xfrm>
          </p:grpSpPr>
          <p:sp>
            <p:nvSpPr>
              <p:cNvPr id="44" name="Freeform 16">
                <a:extLst>
                  <a:ext uri="{FF2B5EF4-FFF2-40B4-BE49-F238E27FC236}">
                    <a16:creationId xmlns:a16="http://schemas.microsoft.com/office/drawing/2014/main" id="{9E77893D-CDBB-93E0-2D6B-519F951FB456}"/>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45" name="TextBox 17">
                <a:extLst>
                  <a:ext uri="{FF2B5EF4-FFF2-40B4-BE49-F238E27FC236}">
                    <a16:creationId xmlns:a16="http://schemas.microsoft.com/office/drawing/2014/main" id="{34690CC0-41E8-7E06-E2D8-668AA9A48B79}"/>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43" name="TextBox 24">
              <a:extLst>
                <a:ext uri="{FF2B5EF4-FFF2-40B4-BE49-F238E27FC236}">
                  <a16:creationId xmlns:a16="http://schemas.microsoft.com/office/drawing/2014/main" id="{09F78B78-870B-CBA2-A2F7-DB7F60EC3F69}"/>
                </a:ext>
              </a:extLst>
            </p:cNvPr>
            <p:cNvSpPr txBox="1"/>
            <p:nvPr/>
          </p:nvSpPr>
          <p:spPr>
            <a:xfrm>
              <a:off x="5895431" y="5575433"/>
              <a:ext cx="2311226" cy="397288"/>
            </a:xfrm>
            <a:prstGeom prst="rect">
              <a:avLst/>
            </a:prstGeom>
          </p:spPr>
          <p:txBody>
            <a:bodyPr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Alarm Time Input UI</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1" name="TextBox 14">
            <a:extLst>
              <a:ext uri="{FF2B5EF4-FFF2-40B4-BE49-F238E27FC236}">
                <a16:creationId xmlns:a16="http://schemas.microsoft.com/office/drawing/2014/main" id="{2600E5FA-8065-32BA-ADCE-BDA9C47941FE}"/>
              </a:ext>
            </a:extLst>
          </p:cNvPr>
          <p:cNvSpPr txBox="1"/>
          <p:nvPr/>
        </p:nvSpPr>
        <p:spPr>
          <a:xfrm>
            <a:off x="837861" y="5334599"/>
            <a:ext cx="5867739" cy="73391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1. The user enters the alarm time in the text field.</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If you enter the correct time, the alarm will be set.</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9" name="Group 3">
            <a:extLst>
              <a:ext uri="{FF2B5EF4-FFF2-40B4-BE49-F238E27FC236}">
                <a16:creationId xmlns:a16="http://schemas.microsoft.com/office/drawing/2014/main" id="{7F2C5E3D-B0DD-85D2-5801-28EE1DF0142D}"/>
              </a:ext>
            </a:extLst>
          </p:cNvPr>
          <p:cNvGrpSpPr/>
          <p:nvPr/>
        </p:nvGrpSpPr>
        <p:grpSpPr>
          <a:xfrm>
            <a:off x="8001000" y="571500"/>
            <a:ext cx="6705600" cy="9052740"/>
            <a:chOff x="0" y="-38100"/>
            <a:chExt cx="1746408" cy="1765561"/>
          </a:xfrm>
        </p:grpSpPr>
        <p:sp>
          <p:nvSpPr>
            <p:cNvPr id="61" name="Freeform 4">
              <a:extLst>
                <a:ext uri="{FF2B5EF4-FFF2-40B4-BE49-F238E27FC236}">
                  <a16:creationId xmlns:a16="http://schemas.microsoft.com/office/drawing/2014/main" id="{B569A099-DCB1-E0FB-1278-2C012F16D69B}"/>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F631A3E1-9BA0-30CD-C94D-4C4C78DC6905}"/>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grpSp>
        <p:nvGrpSpPr>
          <p:cNvPr id="3" name="Group 5">
            <a:extLst>
              <a:ext uri="{FF2B5EF4-FFF2-40B4-BE49-F238E27FC236}">
                <a16:creationId xmlns:a16="http://schemas.microsoft.com/office/drawing/2014/main" id="{CE176BB1-3931-ADD4-E581-88F0F29CC849}"/>
              </a:ext>
            </a:extLst>
          </p:cNvPr>
          <p:cNvGrpSpPr/>
          <p:nvPr/>
        </p:nvGrpSpPr>
        <p:grpSpPr>
          <a:xfrm>
            <a:off x="837861" y="1573802"/>
            <a:ext cx="477645" cy="487535"/>
            <a:chOff x="0" y="0"/>
            <a:chExt cx="812800" cy="812800"/>
          </a:xfrm>
          <a:solidFill>
            <a:srgbClr val="0070C0"/>
          </a:solidFill>
        </p:grpSpPr>
        <p:sp>
          <p:nvSpPr>
            <p:cNvPr id="4" name="Freeform 6">
              <a:extLst>
                <a:ext uri="{FF2B5EF4-FFF2-40B4-BE49-F238E27FC236}">
                  <a16:creationId xmlns:a16="http://schemas.microsoft.com/office/drawing/2014/main" id="{8714AA9A-9D6A-ABD6-6737-01D07077A16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pFill/>
            <a:ln cap="sq">
              <a:noFill/>
              <a:prstDash val="solid"/>
              <a:miter/>
            </a:ln>
          </p:spPr>
          <p:txBody>
            <a:bodyPr/>
            <a:lstStyle/>
            <a:p>
              <a:endParaRPr lang="ko-KR" altLang="en-US"/>
            </a:p>
          </p:txBody>
        </p:sp>
        <p:sp>
          <p:nvSpPr>
            <p:cNvPr id="5" name="TextBox 7">
              <a:extLst>
                <a:ext uri="{FF2B5EF4-FFF2-40B4-BE49-F238E27FC236}">
                  <a16:creationId xmlns:a16="http://schemas.microsoft.com/office/drawing/2014/main" id="{6BB2C9F4-6183-5163-99D1-8B9C8F967A98}"/>
                </a:ext>
              </a:extLst>
            </p:cNvPr>
            <p:cNvSpPr txBox="1"/>
            <p:nvPr/>
          </p:nvSpPr>
          <p:spPr>
            <a:xfrm>
              <a:off x="76200" y="38100"/>
              <a:ext cx="660400" cy="698500"/>
            </a:xfrm>
            <a:prstGeom prst="rect">
              <a:avLst/>
            </a:prstGeom>
            <a:grpFill/>
          </p:spPr>
          <p:txBody>
            <a:bodyPr lIns="50800" tIns="50800" rIns="50800" bIns="50800" rtlCol="0" anchor="ctr"/>
            <a:lstStyle/>
            <a:p>
              <a:pPr algn="ctr">
                <a:lnSpc>
                  <a:spcPts val="3079"/>
                </a:lnSpc>
              </a:pPr>
              <a:endParaRPr/>
            </a:p>
          </p:txBody>
        </p:sp>
      </p:grpSp>
      <p:sp>
        <p:nvSpPr>
          <p:cNvPr id="6" name="TextBox 24">
            <a:extLst>
              <a:ext uri="{FF2B5EF4-FFF2-40B4-BE49-F238E27FC236}">
                <a16:creationId xmlns:a16="http://schemas.microsoft.com/office/drawing/2014/main" id="{9368C40E-FAEE-EF33-1F17-4BA62683F427}"/>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UI Configuration Using </a:t>
            </a:r>
            <a:r>
              <a:rPr lang="en-US" altLang="ko-KR" dirty="0" err="1">
                <a:latin typeface="Source Han Sans KR Bold" panose="020B0600000101010101" charset="-127"/>
                <a:ea typeface="Source Han Sans KR Bold" panose="020B0600000101010101" charset="-127"/>
              </a:rPr>
              <a:t>Tkinter</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nvGrpSpPr>
          <p:cNvPr id="15" name="그룹 14">
            <a:extLst>
              <a:ext uri="{FF2B5EF4-FFF2-40B4-BE49-F238E27FC236}">
                <a16:creationId xmlns:a16="http://schemas.microsoft.com/office/drawing/2014/main" id="{8C50AAE6-CBBB-74D2-C0AF-01F809C2AE26}"/>
              </a:ext>
            </a:extLst>
          </p:cNvPr>
          <p:cNvGrpSpPr/>
          <p:nvPr/>
        </p:nvGrpSpPr>
        <p:grpSpPr>
          <a:xfrm>
            <a:off x="663341" y="6278555"/>
            <a:ext cx="3292329" cy="698372"/>
            <a:chOff x="5404880" y="5492464"/>
            <a:chExt cx="3292329" cy="698372"/>
          </a:xfrm>
        </p:grpSpPr>
        <p:grpSp>
          <p:nvGrpSpPr>
            <p:cNvPr id="17" name="Group 15">
              <a:extLst>
                <a:ext uri="{FF2B5EF4-FFF2-40B4-BE49-F238E27FC236}">
                  <a16:creationId xmlns:a16="http://schemas.microsoft.com/office/drawing/2014/main" id="{4B9A47B1-7A46-7B89-F984-15E36DAC5D4E}"/>
                </a:ext>
              </a:extLst>
            </p:cNvPr>
            <p:cNvGrpSpPr/>
            <p:nvPr/>
          </p:nvGrpSpPr>
          <p:grpSpPr>
            <a:xfrm>
              <a:off x="5404880" y="5492464"/>
              <a:ext cx="3292329" cy="698372"/>
              <a:chOff x="0" y="0"/>
              <a:chExt cx="867115" cy="183933"/>
            </a:xfrm>
          </p:grpSpPr>
          <p:sp>
            <p:nvSpPr>
              <p:cNvPr id="19" name="Freeform 16">
                <a:extLst>
                  <a:ext uri="{FF2B5EF4-FFF2-40B4-BE49-F238E27FC236}">
                    <a16:creationId xmlns:a16="http://schemas.microsoft.com/office/drawing/2014/main" id="{B965341D-1D14-0C7C-6900-249B7D278B7A}"/>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20" name="TextBox 17">
                <a:extLst>
                  <a:ext uri="{FF2B5EF4-FFF2-40B4-BE49-F238E27FC236}">
                    <a16:creationId xmlns:a16="http://schemas.microsoft.com/office/drawing/2014/main" id="{643076BD-2DE4-E534-8345-8066D5300FFE}"/>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18" name="TextBox 24">
              <a:extLst>
                <a:ext uri="{FF2B5EF4-FFF2-40B4-BE49-F238E27FC236}">
                  <a16:creationId xmlns:a16="http://schemas.microsoft.com/office/drawing/2014/main" id="{0C3FA1AC-FE94-B509-CA0E-53E0A7539425}"/>
                </a:ext>
              </a:extLst>
            </p:cNvPr>
            <p:cNvSpPr txBox="1"/>
            <p:nvPr/>
          </p:nvSpPr>
          <p:spPr>
            <a:xfrm>
              <a:off x="5895431" y="5575433"/>
              <a:ext cx="2311226" cy="397288"/>
            </a:xfrm>
            <a:prstGeom prst="rect">
              <a:avLst/>
            </a:prstGeom>
          </p:spPr>
          <p:txBody>
            <a:bodyPr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Alarm List UI</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21" name="TextBox 14">
            <a:extLst>
              <a:ext uri="{FF2B5EF4-FFF2-40B4-BE49-F238E27FC236}">
                <a16:creationId xmlns:a16="http://schemas.microsoft.com/office/drawing/2014/main" id="{3B0FA51F-131C-68B6-7C2E-83468ABE8724}"/>
              </a:ext>
            </a:extLst>
          </p:cNvPr>
          <p:cNvSpPr txBox="1"/>
          <p:nvPr/>
        </p:nvSpPr>
        <p:spPr>
          <a:xfrm>
            <a:off x="823764" y="7095251"/>
            <a:ext cx="6705600" cy="716543"/>
          </a:xfrm>
          <a:prstGeom prst="rect">
            <a:avLst/>
          </a:prstGeom>
        </p:spPr>
        <p:txBody>
          <a:bodyPr wrap="square" lIns="0" tIns="0" rIns="0" bIns="0" rtlCol="0" anchor="t">
            <a:spAutoFit/>
          </a:bodyPr>
          <a:lstStyle/>
          <a:p>
            <a:pPr marL="342900" indent="-342900">
              <a:lnSpc>
                <a:spcPts val="3000"/>
              </a:lnSpc>
              <a:buAutoNum type="arabicPeriod"/>
            </a:pPr>
            <a:r>
              <a:rPr lang="en-US" altLang="ko-KR" sz="1300" dirty="0">
                <a:latin typeface="Source Han Sans KR Bold" panose="020B0600000101010101" charset="-127"/>
                <a:ea typeface="Source Han Sans KR Bold" panose="020B0600000101010101" charset="-127"/>
              </a:rPr>
              <a:t>Displays the set alarms in the form of a list, and a delete button is added to each alarm to allow the user to delete the alarm.</a:t>
            </a:r>
            <a:endParaRPr lang="en-US" altLang="ko-KR" sz="1300" b="1" dirty="0">
              <a:latin typeface="Source Han Sans KR Bold" panose="020B0600000101010101" charset="-127"/>
              <a:ea typeface="Source Han Sans KR Bold" panose="020B0600000101010101" charset="-127"/>
            </a:endParaRPr>
          </a:p>
        </p:txBody>
      </p:sp>
      <p:grpSp>
        <p:nvGrpSpPr>
          <p:cNvPr id="22" name="그룹 21">
            <a:extLst>
              <a:ext uri="{FF2B5EF4-FFF2-40B4-BE49-F238E27FC236}">
                <a16:creationId xmlns:a16="http://schemas.microsoft.com/office/drawing/2014/main" id="{6AF9B24C-209A-57C3-E745-77BC12BEA24C}"/>
              </a:ext>
            </a:extLst>
          </p:cNvPr>
          <p:cNvGrpSpPr/>
          <p:nvPr/>
        </p:nvGrpSpPr>
        <p:grpSpPr>
          <a:xfrm>
            <a:off x="686505" y="8013752"/>
            <a:ext cx="3292329" cy="698372"/>
            <a:chOff x="5404880" y="5492464"/>
            <a:chExt cx="3292329" cy="698372"/>
          </a:xfrm>
        </p:grpSpPr>
        <p:grpSp>
          <p:nvGrpSpPr>
            <p:cNvPr id="23" name="Group 15">
              <a:extLst>
                <a:ext uri="{FF2B5EF4-FFF2-40B4-BE49-F238E27FC236}">
                  <a16:creationId xmlns:a16="http://schemas.microsoft.com/office/drawing/2014/main" id="{2BC26FFB-472B-4388-186D-9B563816CF30}"/>
                </a:ext>
              </a:extLst>
            </p:cNvPr>
            <p:cNvGrpSpPr/>
            <p:nvPr/>
          </p:nvGrpSpPr>
          <p:grpSpPr>
            <a:xfrm>
              <a:off x="5404880" y="5492464"/>
              <a:ext cx="3292329" cy="698372"/>
              <a:chOff x="0" y="0"/>
              <a:chExt cx="867115" cy="183933"/>
            </a:xfrm>
          </p:grpSpPr>
          <p:sp>
            <p:nvSpPr>
              <p:cNvPr id="29" name="Freeform 16">
                <a:extLst>
                  <a:ext uri="{FF2B5EF4-FFF2-40B4-BE49-F238E27FC236}">
                    <a16:creationId xmlns:a16="http://schemas.microsoft.com/office/drawing/2014/main" id="{E6258800-1BC9-E81D-44FA-1CC4E515F066}"/>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30" name="TextBox 17">
                <a:extLst>
                  <a:ext uri="{FF2B5EF4-FFF2-40B4-BE49-F238E27FC236}">
                    <a16:creationId xmlns:a16="http://schemas.microsoft.com/office/drawing/2014/main" id="{0128475E-4A45-D705-0797-9C00C58FD589}"/>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28" name="TextBox 24">
              <a:extLst>
                <a:ext uri="{FF2B5EF4-FFF2-40B4-BE49-F238E27FC236}">
                  <a16:creationId xmlns:a16="http://schemas.microsoft.com/office/drawing/2014/main" id="{8D134AC2-21DC-26B7-7CEB-5DECAB6B7EEC}"/>
                </a:ext>
              </a:extLst>
            </p:cNvPr>
            <p:cNvSpPr txBox="1"/>
            <p:nvPr/>
          </p:nvSpPr>
          <p:spPr>
            <a:xfrm>
              <a:off x="5895431" y="5575433"/>
              <a:ext cx="2311226" cy="397288"/>
            </a:xfrm>
            <a:prstGeom prst="rect">
              <a:avLst/>
            </a:prstGeom>
          </p:spPr>
          <p:txBody>
            <a:bodyPr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scrollable list</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31" name="TextBox 14">
            <a:extLst>
              <a:ext uri="{FF2B5EF4-FFF2-40B4-BE49-F238E27FC236}">
                <a16:creationId xmlns:a16="http://schemas.microsoft.com/office/drawing/2014/main" id="{214B3532-3A3D-B4E0-4F75-3AA0EA3885C9}"/>
              </a:ext>
            </a:extLst>
          </p:cNvPr>
          <p:cNvSpPr txBox="1"/>
          <p:nvPr/>
        </p:nvSpPr>
        <p:spPr>
          <a:xfrm>
            <a:off x="846928" y="8830448"/>
            <a:ext cx="6239672" cy="733919"/>
          </a:xfrm>
          <a:prstGeom prst="rect">
            <a:avLst/>
          </a:prstGeom>
        </p:spPr>
        <p:txBody>
          <a:bodyPr wrap="square" lIns="0" tIns="0" rIns="0" bIns="0" rtlCol="0" anchor="t">
            <a:spAutoFit/>
          </a:bodyPr>
          <a:lstStyle/>
          <a:p>
            <a:pPr marL="342900" indent="-342900">
              <a:lnSpc>
                <a:spcPts val="3000"/>
              </a:lnSpc>
              <a:buAutoNum type="arabicPeriod"/>
            </a:pPr>
            <a:r>
              <a:rPr lang="en-US" altLang="ko-KR" dirty="0">
                <a:latin typeface="Source Han Sans KR Bold" panose="020B0600000101010101" charset="-127"/>
                <a:ea typeface="Source Han Sans KR Bold" panose="020B0600000101010101" charset="-127"/>
              </a:rPr>
              <a:t>A scrolling feature has been added to the list to allow you to add multiple alarms.</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pic>
        <p:nvPicPr>
          <p:cNvPr id="34" name="그림 33">
            <a:extLst>
              <a:ext uri="{FF2B5EF4-FFF2-40B4-BE49-F238E27FC236}">
                <a16:creationId xmlns:a16="http://schemas.microsoft.com/office/drawing/2014/main" id="{ACA358C0-A1A8-EE0F-16A2-45313A59F5B7}"/>
              </a:ext>
            </a:extLst>
          </p:cNvPr>
          <p:cNvPicPr>
            <a:picLocks noChangeAspect="1"/>
          </p:cNvPicPr>
          <p:nvPr/>
        </p:nvPicPr>
        <p:blipFill>
          <a:blip r:embed="rId2"/>
          <a:stretch>
            <a:fillRect/>
          </a:stretch>
        </p:blipFill>
        <p:spPr>
          <a:xfrm>
            <a:off x="8221599" y="1724129"/>
            <a:ext cx="3047495" cy="2752143"/>
          </a:xfrm>
          <a:prstGeom prst="rect">
            <a:avLst/>
          </a:prstGeom>
        </p:spPr>
      </p:pic>
      <p:pic>
        <p:nvPicPr>
          <p:cNvPr id="46" name="그림 45">
            <a:extLst>
              <a:ext uri="{FF2B5EF4-FFF2-40B4-BE49-F238E27FC236}">
                <a16:creationId xmlns:a16="http://schemas.microsoft.com/office/drawing/2014/main" id="{85208888-3E16-1A83-D55E-E7D730C37816}"/>
              </a:ext>
            </a:extLst>
          </p:cNvPr>
          <p:cNvPicPr>
            <a:picLocks noChangeAspect="1"/>
          </p:cNvPicPr>
          <p:nvPr/>
        </p:nvPicPr>
        <p:blipFill>
          <a:blip r:embed="rId3"/>
          <a:stretch>
            <a:fillRect/>
          </a:stretch>
        </p:blipFill>
        <p:spPr>
          <a:xfrm>
            <a:off x="11632759" y="1724129"/>
            <a:ext cx="2861645" cy="2752143"/>
          </a:xfrm>
          <a:prstGeom prst="rect">
            <a:avLst/>
          </a:prstGeom>
        </p:spPr>
      </p:pic>
      <p:pic>
        <p:nvPicPr>
          <p:cNvPr id="48" name="그림 47">
            <a:extLst>
              <a:ext uri="{FF2B5EF4-FFF2-40B4-BE49-F238E27FC236}">
                <a16:creationId xmlns:a16="http://schemas.microsoft.com/office/drawing/2014/main" id="{AED672DB-A60E-1DA2-01CC-4E6F839F92B7}"/>
              </a:ext>
            </a:extLst>
          </p:cNvPr>
          <p:cNvPicPr>
            <a:picLocks noChangeAspect="1"/>
          </p:cNvPicPr>
          <p:nvPr/>
        </p:nvPicPr>
        <p:blipFill>
          <a:blip r:embed="rId4"/>
          <a:stretch>
            <a:fillRect/>
          </a:stretch>
        </p:blipFill>
        <p:spPr>
          <a:xfrm>
            <a:off x="8217568" y="4671626"/>
            <a:ext cx="3045548" cy="2944805"/>
          </a:xfrm>
          <a:prstGeom prst="rect">
            <a:avLst/>
          </a:prstGeom>
        </p:spPr>
      </p:pic>
      <p:pic>
        <p:nvPicPr>
          <p:cNvPr id="50" name="그림 49">
            <a:extLst>
              <a:ext uri="{FF2B5EF4-FFF2-40B4-BE49-F238E27FC236}">
                <a16:creationId xmlns:a16="http://schemas.microsoft.com/office/drawing/2014/main" id="{2AA08502-CDF8-117A-4341-C07B17080725}"/>
              </a:ext>
            </a:extLst>
          </p:cNvPr>
          <p:cNvPicPr>
            <a:picLocks noChangeAspect="1"/>
          </p:cNvPicPr>
          <p:nvPr/>
        </p:nvPicPr>
        <p:blipFill>
          <a:blip r:embed="rId5"/>
          <a:stretch>
            <a:fillRect/>
          </a:stretch>
        </p:blipFill>
        <p:spPr>
          <a:xfrm>
            <a:off x="11600675" y="4681673"/>
            <a:ext cx="2874302" cy="2934757"/>
          </a:xfrm>
          <a:prstGeom prst="rect">
            <a:avLst/>
          </a:prstGeom>
        </p:spPr>
      </p:pic>
      <p:pic>
        <p:nvPicPr>
          <p:cNvPr id="65" name="그림 64">
            <a:extLst>
              <a:ext uri="{FF2B5EF4-FFF2-40B4-BE49-F238E27FC236}">
                <a16:creationId xmlns:a16="http://schemas.microsoft.com/office/drawing/2014/main" id="{DF827CED-5516-D50F-0B38-D5B83BD7D15C}"/>
              </a:ext>
            </a:extLst>
          </p:cNvPr>
          <p:cNvPicPr>
            <a:picLocks noChangeAspect="1"/>
          </p:cNvPicPr>
          <p:nvPr/>
        </p:nvPicPr>
        <p:blipFill>
          <a:blip r:embed="rId6"/>
          <a:stretch>
            <a:fillRect/>
          </a:stretch>
        </p:blipFill>
        <p:spPr>
          <a:xfrm>
            <a:off x="8534400" y="7988224"/>
            <a:ext cx="190500" cy="1447800"/>
          </a:xfrm>
          <a:prstGeom prst="rect">
            <a:avLst/>
          </a:prstGeom>
        </p:spPr>
      </p:pic>
      <p:sp>
        <p:nvSpPr>
          <p:cNvPr id="2" name="TextBox 18">
            <a:extLst>
              <a:ext uri="{FF2B5EF4-FFF2-40B4-BE49-F238E27FC236}">
                <a16:creationId xmlns:a16="http://schemas.microsoft.com/office/drawing/2014/main" id="{025FE554-198C-863C-2FDB-16FDCD3DDC08}"/>
              </a:ext>
            </a:extLst>
          </p:cNvPr>
          <p:cNvSpPr txBox="1"/>
          <p:nvPr/>
        </p:nvSpPr>
        <p:spPr>
          <a:xfrm>
            <a:off x="9953610" y="1049218"/>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extLst>
      <p:ext uri="{BB962C8B-B14F-4D97-AF65-F5344CB8AC3E}">
        <p14:creationId xmlns:p14="http://schemas.microsoft.com/office/powerpoint/2010/main" val="16566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7C173538-52CC-A0C4-C08B-5765F3BF7592}"/>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49063E68-075F-428B-4395-AA34FFEDB81D}"/>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676FB50F-A6B3-A179-A0BD-7203E629FF79}"/>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94794D54-5F0B-E8F3-4120-3A54489956CA}"/>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25A159DD-AD10-878B-023E-BBBFCF8133E0}"/>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04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Tray Icon Features</a:t>
              </a: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01264ADF-797C-0283-D69F-81576B782A3D}"/>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41" name="그룹 40">
            <a:extLst>
              <a:ext uri="{FF2B5EF4-FFF2-40B4-BE49-F238E27FC236}">
                <a16:creationId xmlns:a16="http://schemas.microsoft.com/office/drawing/2014/main" id="{81AE6A5C-B80A-0CD2-DACE-DC9F226D1080}"/>
              </a:ext>
            </a:extLst>
          </p:cNvPr>
          <p:cNvGrpSpPr/>
          <p:nvPr/>
        </p:nvGrpSpPr>
        <p:grpSpPr>
          <a:xfrm>
            <a:off x="757492" y="3035305"/>
            <a:ext cx="3292329" cy="698372"/>
            <a:chOff x="5404880" y="5492464"/>
            <a:chExt cx="3292329" cy="698372"/>
          </a:xfrm>
        </p:grpSpPr>
        <p:grpSp>
          <p:nvGrpSpPr>
            <p:cNvPr id="42" name="Group 15">
              <a:extLst>
                <a:ext uri="{FF2B5EF4-FFF2-40B4-BE49-F238E27FC236}">
                  <a16:creationId xmlns:a16="http://schemas.microsoft.com/office/drawing/2014/main" id="{553304E7-EA16-6AFA-1EB3-D0FC1A0A240E}"/>
                </a:ext>
              </a:extLst>
            </p:cNvPr>
            <p:cNvGrpSpPr/>
            <p:nvPr/>
          </p:nvGrpSpPr>
          <p:grpSpPr>
            <a:xfrm>
              <a:off x="5404880" y="5492464"/>
              <a:ext cx="3292329" cy="698372"/>
              <a:chOff x="0" y="0"/>
              <a:chExt cx="867115" cy="183933"/>
            </a:xfrm>
          </p:grpSpPr>
          <p:sp>
            <p:nvSpPr>
              <p:cNvPr id="44" name="Freeform 16">
                <a:extLst>
                  <a:ext uri="{FF2B5EF4-FFF2-40B4-BE49-F238E27FC236}">
                    <a16:creationId xmlns:a16="http://schemas.microsoft.com/office/drawing/2014/main" id="{352082DD-2637-56EA-727C-CF21B597B946}"/>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45" name="TextBox 17">
                <a:extLst>
                  <a:ext uri="{FF2B5EF4-FFF2-40B4-BE49-F238E27FC236}">
                    <a16:creationId xmlns:a16="http://schemas.microsoft.com/office/drawing/2014/main" id="{839B03E6-24D2-F127-2A06-72156FBB6FE1}"/>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43" name="TextBox 24">
              <a:extLst>
                <a:ext uri="{FF2B5EF4-FFF2-40B4-BE49-F238E27FC236}">
                  <a16:creationId xmlns:a16="http://schemas.microsoft.com/office/drawing/2014/main" id="{C4ACA1CC-F70A-0BDC-1B37-9F9C56364601}"/>
                </a:ext>
              </a:extLst>
            </p:cNvPr>
            <p:cNvSpPr txBox="1"/>
            <p:nvPr/>
          </p:nvSpPr>
          <p:spPr>
            <a:xfrm>
              <a:off x="5895431" y="5575433"/>
              <a:ext cx="2311226" cy="419795"/>
            </a:xfrm>
            <a:prstGeom prst="rect">
              <a:avLst/>
            </a:prstGeom>
          </p:spPr>
          <p:txBody>
            <a:bodyPr lIns="0" tIns="0" rIns="0" bIns="0" rtlCol="0" anchor="t">
              <a:spAutoFit/>
            </a:bodyPr>
            <a:lstStyle/>
            <a:p>
              <a:pPr algn="ctr">
                <a:lnSpc>
                  <a:spcPts val="3499"/>
                </a:lnSpc>
                <a:spcBef>
                  <a:spcPct val="0"/>
                </a:spcBef>
              </a:pPr>
              <a:r>
                <a:rPr lang="en-US" sz="2499" b="1" dirty="0">
                  <a:solidFill>
                    <a:srgbClr val="FEFBEE"/>
                  </a:solidFill>
                  <a:latin typeface="Source Han Sans KR Bold" panose="020B0600000101010101" charset="-127"/>
                  <a:ea typeface="Source Han Sans KR Bold" panose="020B0600000101010101" charset="-127"/>
                  <a:cs typeface="Source Han Sans KR Bold"/>
                  <a:sym typeface="Source Han Sans KR Bold"/>
                </a:rPr>
                <a:t>Tray Icon</a:t>
              </a:r>
            </a:p>
          </p:txBody>
        </p:sp>
      </p:grpSp>
      <p:sp>
        <p:nvSpPr>
          <p:cNvPr id="51" name="TextBox 14">
            <a:extLst>
              <a:ext uri="{FF2B5EF4-FFF2-40B4-BE49-F238E27FC236}">
                <a16:creationId xmlns:a16="http://schemas.microsoft.com/office/drawing/2014/main" id="{4BA2F663-EE91-E92F-9F42-E7796CB7725A}"/>
              </a:ext>
            </a:extLst>
          </p:cNvPr>
          <p:cNvSpPr txBox="1"/>
          <p:nvPr/>
        </p:nvSpPr>
        <p:spPr>
          <a:xfrm>
            <a:off x="767919" y="3975508"/>
            <a:ext cx="6924270" cy="1110112"/>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1. It can be executed by minimizing it with icons in the system tray without shutting down the program.</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Click the tray icon to reopen the program window.</a:t>
            </a:r>
            <a:endParaRPr lang="en-US" altLang="ko-KR"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2" name="그룹 51">
            <a:extLst>
              <a:ext uri="{FF2B5EF4-FFF2-40B4-BE49-F238E27FC236}">
                <a16:creationId xmlns:a16="http://schemas.microsoft.com/office/drawing/2014/main" id="{88289236-4409-F375-1C2B-82C16326E98E}"/>
              </a:ext>
            </a:extLst>
          </p:cNvPr>
          <p:cNvGrpSpPr/>
          <p:nvPr/>
        </p:nvGrpSpPr>
        <p:grpSpPr>
          <a:xfrm>
            <a:off x="757492" y="5894924"/>
            <a:ext cx="3292329" cy="698372"/>
            <a:chOff x="5404880" y="5492464"/>
            <a:chExt cx="3292329" cy="698372"/>
          </a:xfrm>
        </p:grpSpPr>
        <p:grpSp>
          <p:nvGrpSpPr>
            <p:cNvPr id="53" name="Group 15">
              <a:extLst>
                <a:ext uri="{FF2B5EF4-FFF2-40B4-BE49-F238E27FC236}">
                  <a16:creationId xmlns:a16="http://schemas.microsoft.com/office/drawing/2014/main" id="{7AF66FDB-3E02-EBDE-34BD-E39884C98560}"/>
                </a:ext>
              </a:extLst>
            </p:cNvPr>
            <p:cNvGrpSpPr/>
            <p:nvPr/>
          </p:nvGrpSpPr>
          <p:grpSpPr>
            <a:xfrm>
              <a:off x="5404880" y="5492464"/>
              <a:ext cx="3292329" cy="698372"/>
              <a:chOff x="0" y="0"/>
              <a:chExt cx="867115" cy="183933"/>
            </a:xfrm>
          </p:grpSpPr>
          <p:sp>
            <p:nvSpPr>
              <p:cNvPr id="55" name="Freeform 16">
                <a:extLst>
                  <a:ext uri="{FF2B5EF4-FFF2-40B4-BE49-F238E27FC236}">
                    <a16:creationId xmlns:a16="http://schemas.microsoft.com/office/drawing/2014/main" id="{E56F98AD-5BA9-817B-8E5A-A359FCDCE9B7}"/>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56" name="TextBox 17">
                <a:extLst>
                  <a:ext uri="{FF2B5EF4-FFF2-40B4-BE49-F238E27FC236}">
                    <a16:creationId xmlns:a16="http://schemas.microsoft.com/office/drawing/2014/main" id="{6AFDCEE2-7D54-14C5-06AD-DC79289C8840}"/>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54" name="TextBox 24">
              <a:extLst>
                <a:ext uri="{FF2B5EF4-FFF2-40B4-BE49-F238E27FC236}">
                  <a16:creationId xmlns:a16="http://schemas.microsoft.com/office/drawing/2014/main" id="{CC7DE6FF-0685-C938-603B-1DB90CDC8FA7}"/>
                </a:ext>
              </a:extLst>
            </p:cNvPr>
            <p:cNvSpPr txBox="1"/>
            <p:nvPr/>
          </p:nvSpPr>
          <p:spPr>
            <a:xfrm>
              <a:off x="5579401" y="5576541"/>
              <a:ext cx="3014650" cy="386516"/>
            </a:xfrm>
            <a:prstGeom prst="rect">
              <a:avLst/>
            </a:prstGeom>
          </p:spPr>
          <p:txBody>
            <a:bodyPr wrap="square" lIns="0" tIns="0" rIns="0" bIns="0" rtlCol="0" anchor="t">
              <a:spAutoFit/>
            </a:bodyPr>
            <a:lstStyle/>
            <a:p>
              <a:pPr algn="ctr">
                <a:lnSpc>
                  <a:spcPts val="3499"/>
                </a:lnSpc>
                <a:spcBef>
                  <a:spcPct val="0"/>
                </a:spcBef>
              </a:pPr>
              <a:r>
                <a:rPr lang="en-US" sz="1500" b="1" dirty="0">
                  <a:solidFill>
                    <a:schemeClr val="bg1"/>
                  </a:solidFill>
                  <a:latin typeface="Source Han Sans KR Bold" panose="020B0600000101010101" charset="-127"/>
                  <a:ea typeface="Source Han Sans KR Bold" panose="020B0600000101010101" charset="-127"/>
                  <a:cs typeface="Source Han Sans KR Bold"/>
                  <a:sym typeface="Source Han Sans KR Bold"/>
                </a:rPr>
                <a:t>Tray Icon Menu</a:t>
              </a:r>
              <a:endParaRPr lang="en-US" sz="2499" b="1" dirty="0">
                <a:solidFill>
                  <a:srgbClr val="FEFBEE"/>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7" name="TextBox 14">
            <a:extLst>
              <a:ext uri="{FF2B5EF4-FFF2-40B4-BE49-F238E27FC236}">
                <a16:creationId xmlns:a16="http://schemas.microsoft.com/office/drawing/2014/main" id="{CB8FA9D7-E560-A3A5-445E-8B2C9BD81BFA}"/>
              </a:ext>
            </a:extLst>
          </p:cNvPr>
          <p:cNvSpPr txBox="1"/>
          <p:nvPr/>
        </p:nvSpPr>
        <p:spPr>
          <a:xfrm>
            <a:off x="757492" y="6942103"/>
            <a:ext cx="6070008" cy="1888081"/>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There are two options on the menu.</a:t>
            </a:r>
            <a:br>
              <a:rPr lang="en-US" altLang="ko-KR" sz="1600" dirty="0">
                <a:latin typeface="Source Han Sans KR Bold" panose="020B0600000101010101" charset="-127"/>
                <a:ea typeface="Source Han Sans KR Bold" panose="020B0600000101010101" charset="-127"/>
              </a:rPr>
            </a:b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Opening a window: Click the tray icon to open a program window</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Shutdown: Shut down the program.</a:t>
            </a:r>
            <a:endParaRPr lang="en-US" altLang="ko-KR" sz="1500" b="1" dirty="0">
              <a:solidFill>
                <a:srgbClr val="090807"/>
              </a:solidFill>
              <a:latin typeface="Source Han Sans KR Bold" panose="020B0600000101010101" charset="-127"/>
              <a:ea typeface="Source Han Sans KR Bold" panose="020B0600000101010101" charset="-127"/>
              <a:sym typeface="Source Han Sans KR"/>
            </a:endParaRPr>
          </a:p>
        </p:txBody>
      </p:sp>
      <p:grpSp>
        <p:nvGrpSpPr>
          <p:cNvPr id="58" name="그룹 57">
            <a:extLst>
              <a:ext uri="{FF2B5EF4-FFF2-40B4-BE49-F238E27FC236}">
                <a16:creationId xmlns:a16="http://schemas.microsoft.com/office/drawing/2014/main" id="{F2AA6057-00BC-A9A5-2F67-3872E1ECBFFF}"/>
              </a:ext>
            </a:extLst>
          </p:cNvPr>
          <p:cNvGrpSpPr/>
          <p:nvPr/>
        </p:nvGrpSpPr>
        <p:grpSpPr>
          <a:xfrm>
            <a:off x="8001000" y="571500"/>
            <a:ext cx="6705600" cy="9052740"/>
            <a:chOff x="9838000" y="2123700"/>
            <a:chExt cx="6630892" cy="6703614"/>
          </a:xfrm>
        </p:grpSpPr>
        <p:grpSp>
          <p:nvGrpSpPr>
            <p:cNvPr id="59" name="Group 3">
              <a:extLst>
                <a:ext uri="{FF2B5EF4-FFF2-40B4-BE49-F238E27FC236}">
                  <a16:creationId xmlns:a16="http://schemas.microsoft.com/office/drawing/2014/main" id="{B6190F8A-E724-AFE6-8662-A215894C2F84}"/>
                </a:ext>
              </a:extLst>
            </p:cNvPr>
            <p:cNvGrpSpPr/>
            <p:nvPr/>
          </p:nvGrpSpPr>
          <p:grpSpPr>
            <a:xfrm>
              <a:off x="9838000" y="2123700"/>
              <a:ext cx="6630892" cy="6703614"/>
              <a:chOff x="0" y="-38100"/>
              <a:chExt cx="1746408" cy="1765561"/>
            </a:xfrm>
          </p:grpSpPr>
          <p:sp>
            <p:nvSpPr>
              <p:cNvPr id="61" name="Freeform 4">
                <a:extLst>
                  <a:ext uri="{FF2B5EF4-FFF2-40B4-BE49-F238E27FC236}">
                    <a16:creationId xmlns:a16="http://schemas.microsoft.com/office/drawing/2014/main" id="{D2648C88-2A5F-0E2B-1EF5-BA1D691583BD}"/>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7CD9F7AB-8BC5-E2B4-5368-56A00AA33A38}"/>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sp>
          <p:nvSpPr>
            <p:cNvPr id="60" name="TextBox 18">
              <a:extLst>
                <a:ext uri="{FF2B5EF4-FFF2-40B4-BE49-F238E27FC236}">
                  <a16:creationId xmlns:a16="http://schemas.microsoft.com/office/drawing/2014/main" id="{CB7B46EC-F130-A392-A055-DC4EA5E66C5B}"/>
                </a:ext>
              </a:extLst>
            </p:cNvPr>
            <p:cNvSpPr txBox="1"/>
            <p:nvPr/>
          </p:nvSpPr>
          <p:spPr>
            <a:xfrm>
              <a:off x="11768856" y="2477453"/>
              <a:ext cx="2592287" cy="222403"/>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grpSp>
      <p:grpSp>
        <p:nvGrpSpPr>
          <p:cNvPr id="6" name="그룹 5">
            <a:extLst>
              <a:ext uri="{FF2B5EF4-FFF2-40B4-BE49-F238E27FC236}">
                <a16:creationId xmlns:a16="http://schemas.microsoft.com/office/drawing/2014/main" id="{08D544C8-4149-78EA-7E75-F467AC720BF6}"/>
              </a:ext>
            </a:extLst>
          </p:cNvPr>
          <p:cNvGrpSpPr/>
          <p:nvPr/>
        </p:nvGrpSpPr>
        <p:grpSpPr>
          <a:xfrm>
            <a:off x="837861" y="1573802"/>
            <a:ext cx="6004077" cy="487535"/>
            <a:chOff x="837861" y="1573802"/>
            <a:chExt cx="6004077" cy="487535"/>
          </a:xfrm>
        </p:grpSpPr>
        <p:grpSp>
          <p:nvGrpSpPr>
            <p:cNvPr id="2" name="Group 5">
              <a:extLst>
                <a:ext uri="{FF2B5EF4-FFF2-40B4-BE49-F238E27FC236}">
                  <a16:creationId xmlns:a16="http://schemas.microsoft.com/office/drawing/2014/main" id="{1BFDEF57-9759-BA8C-E3C3-9D051A308948}"/>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582C643D-70CA-4B2D-8B59-6C3E2480A71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CDD2B1B6-B2F8-87E0-ECE7-955D66031899}"/>
                  </a:ext>
                </a:extLst>
              </p:cNvPr>
              <p:cNvSpPr txBox="1"/>
              <p:nvPr/>
            </p:nvSpPr>
            <p:spPr>
              <a:xfrm>
                <a:off x="76200" y="38100"/>
                <a:ext cx="660400" cy="698500"/>
              </a:xfrm>
              <a:prstGeom prst="rect">
                <a:avLst/>
              </a:prstGeom>
              <a:solidFill>
                <a:schemeClr val="accent2"/>
              </a:solidFill>
              <a:ln>
                <a:solidFill>
                  <a:schemeClr val="accent2"/>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BC108A45-51A5-E9C2-7A01-117AE7C01069}"/>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Run the program in the background</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pic>
        <p:nvPicPr>
          <p:cNvPr id="8" name="그림 7">
            <a:extLst>
              <a:ext uri="{FF2B5EF4-FFF2-40B4-BE49-F238E27FC236}">
                <a16:creationId xmlns:a16="http://schemas.microsoft.com/office/drawing/2014/main" id="{E6EE7449-6CC1-7D7D-80C5-EE71E1081091}"/>
              </a:ext>
            </a:extLst>
          </p:cNvPr>
          <p:cNvPicPr>
            <a:picLocks noChangeAspect="1"/>
          </p:cNvPicPr>
          <p:nvPr/>
        </p:nvPicPr>
        <p:blipFill>
          <a:blip r:embed="rId2"/>
          <a:stretch>
            <a:fillRect/>
          </a:stretch>
        </p:blipFill>
        <p:spPr>
          <a:xfrm>
            <a:off x="8388466" y="1794818"/>
            <a:ext cx="5816867" cy="2646912"/>
          </a:xfrm>
          <a:prstGeom prst="rect">
            <a:avLst/>
          </a:prstGeom>
        </p:spPr>
      </p:pic>
      <p:pic>
        <p:nvPicPr>
          <p:cNvPr id="10" name="그림 9">
            <a:extLst>
              <a:ext uri="{FF2B5EF4-FFF2-40B4-BE49-F238E27FC236}">
                <a16:creationId xmlns:a16="http://schemas.microsoft.com/office/drawing/2014/main" id="{702EBE0B-8F35-54DC-364E-098CF15C2647}"/>
              </a:ext>
            </a:extLst>
          </p:cNvPr>
          <p:cNvPicPr>
            <a:picLocks noChangeAspect="1"/>
          </p:cNvPicPr>
          <p:nvPr/>
        </p:nvPicPr>
        <p:blipFill>
          <a:blip r:embed="rId3"/>
          <a:stretch>
            <a:fillRect/>
          </a:stretch>
        </p:blipFill>
        <p:spPr>
          <a:xfrm>
            <a:off x="8388466" y="6098938"/>
            <a:ext cx="5751783" cy="2498249"/>
          </a:xfrm>
          <a:prstGeom prst="rect">
            <a:avLst/>
          </a:prstGeom>
        </p:spPr>
      </p:pic>
    </p:spTree>
    <p:extLst>
      <p:ext uri="{BB962C8B-B14F-4D97-AF65-F5344CB8AC3E}">
        <p14:creationId xmlns:p14="http://schemas.microsoft.com/office/powerpoint/2010/main" val="2208635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C76EECF3-1A1F-B0B2-7860-350D3881E7B4}"/>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0A8F8748-F7DB-7484-6229-D221276FC442}"/>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06701448-A315-D2DB-0979-6EC222A9F627}"/>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74C27F3B-52A2-8E10-9095-DB016D3E5DFD}"/>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51CA62B5-934D-5AC7-49EE-6763B36A19E7}"/>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05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Using System Resources</a:t>
              </a: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27" name="TextBox 14">
            <a:extLst>
              <a:ext uri="{FF2B5EF4-FFF2-40B4-BE49-F238E27FC236}">
                <a16:creationId xmlns:a16="http://schemas.microsoft.com/office/drawing/2014/main" id="{D1F4B707-D080-9F07-0E0E-42C3FE225929}"/>
              </a:ext>
            </a:extLst>
          </p:cNvPr>
          <p:cNvSpPr txBox="1"/>
          <p:nvPr/>
        </p:nvSpPr>
        <p:spPr>
          <a:xfrm>
            <a:off x="860320" y="3424322"/>
            <a:ext cx="6705600" cy="2272032"/>
          </a:xfrm>
          <a:prstGeom prst="rect">
            <a:avLst/>
          </a:prstGeom>
        </p:spPr>
        <p:txBody>
          <a:bodyPr wrap="square" lIns="0" tIns="0" rIns="0" bIns="0" rtlCol="0" anchor="t">
            <a:spAutoFit/>
          </a:bodyPr>
          <a:lstStyle/>
          <a:p>
            <a:pPr marL="342900" indent="-342900">
              <a:lnSpc>
                <a:spcPts val="3000"/>
              </a:lnSpc>
              <a:buFontTx/>
              <a:buChar char="-"/>
            </a:pPr>
            <a:r>
              <a:rPr lang="en-US" altLang="ko-KR" dirty="0">
                <a:latin typeface="Source Han Sans KR Bold" panose="020B0600000101010101" charset="-127"/>
                <a:ea typeface="Source Han Sans KR Bold" panose="020B0600000101010101" charset="-127"/>
              </a:rPr>
              <a:t>Find window handle</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Use ctypes.windll.user32.FindWindowW to locate and activate an existing window if the program is already running.</a:t>
            </a:r>
            <a:br>
              <a:rPr lang="en-US" altLang="ko-KR" sz="1600" dirty="0">
                <a:latin typeface="Source Han Sans KR Bold" panose="020B0600000101010101" charset="-127"/>
                <a:ea typeface="Source Han Sans KR Bold" panose="020B0600000101010101" charset="-127"/>
              </a:rPr>
            </a:br>
            <a:r>
              <a:rPr lang="en-US" altLang="ko-KR" dirty="0">
                <a:latin typeface="Source Han Sans KR Bold" panose="020B0600000101010101" charset="-127"/>
                <a:ea typeface="Source Han Sans KR Bold" panose="020B0600000101010101" charset="-127"/>
              </a:rPr>
              <a:t>2. When an existing program is running, prevent duplicate runs and reactivate the existing window.</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sp>
        <p:nvSpPr>
          <p:cNvPr id="32" name="TextBox 10">
            <a:extLst>
              <a:ext uri="{FF2B5EF4-FFF2-40B4-BE49-F238E27FC236}">
                <a16:creationId xmlns:a16="http://schemas.microsoft.com/office/drawing/2014/main" id="{E3FA5790-052B-61F2-8454-91E2BEC4B8FF}"/>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40" name="그룹 39">
            <a:extLst>
              <a:ext uri="{FF2B5EF4-FFF2-40B4-BE49-F238E27FC236}">
                <a16:creationId xmlns:a16="http://schemas.microsoft.com/office/drawing/2014/main" id="{6896FF71-F22B-7521-D271-582A290158FA}"/>
              </a:ext>
            </a:extLst>
          </p:cNvPr>
          <p:cNvGrpSpPr/>
          <p:nvPr/>
        </p:nvGrpSpPr>
        <p:grpSpPr>
          <a:xfrm>
            <a:off x="685800" y="2597938"/>
            <a:ext cx="3292329" cy="943637"/>
            <a:chOff x="5404880" y="5492464"/>
            <a:chExt cx="3292329" cy="943637"/>
          </a:xfrm>
        </p:grpSpPr>
        <p:grpSp>
          <p:nvGrpSpPr>
            <p:cNvPr id="36" name="Group 15">
              <a:extLst>
                <a:ext uri="{FF2B5EF4-FFF2-40B4-BE49-F238E27FC236}">
                  <a16:creationId xmlns:a16="http://schemas.microsoft.com/office/drawing/2014/main" id="{19A6C6E7-5112-B7D9-D008-0D85140DB8B7}"/>
                </a:ext>
              </a:extLst>
            </p:cNvPr>
            <p:cNvGrpSpPr/>
            <p:nvPr/>
          </p:nvGrpSpPr>
          <p:grpSpPr>
            <a:xfrm>
              <a:off x="5404880" y="5492464"/>
              <a:ext cx="3292329" cy="698372"/>
              <a:chOff x="0" y="0"/>
              <a:chExt cx="867115" cy="183933"/>
            </a:xfrm>
          </p:grpSpPr>
          <p:sp>
            <p:nvSpPr>
              <p:cNvPr id="37" name="Freeform 16">
                <a:extLst>
                  <a:ext uri="{FF2B5EF4-FFF2-40B4-BE49-F238E27FC236}">
                    <a16:creationId xmlns:a16="http://schemas.microsoft.com/office/drawing/2014/main" id="{53CF974E-F174-8776-CE55-D3AC7AB8B4C6}"/>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38" name="TextBox 17">
                <a:extLst>
                  <a:ext uri="{FF2B5EF4-FFF2-40B4-BE49-F238E27FC236}">
                    <a16:creationId xmlns:a16="http://schemas.microsoft.com/office/drawing/2014/main" id="{6E33E3E8-AD2F-7BA2-5E62-F57676F13FFC}"/>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39" name="TextBox 24">
              <a:extLst>
                <a:ext uri="{FF2B5EF4-FFF2-40B4-BE49-F238E27FC236}">
                  <a16:creationId xmlns:a16="http://schemas.microsoft.com/office/drawing/2014/main" id="{1391150D-71AA-9A4A-7BE8-A7BD37773BB3}"/>
                </a:ext>
              </a:extLst>
            </p:cNvPr>
            <p:cNvSpPr txBox="1"/>
            <p:nvPr/>
          </p:nvSpPr>
          <p:spPr>
            <a:xfrm>
              <a:off x="5520711" y="5590741"/>
              <a:ext cx="3039810" cy="845360"/>
            </a:xfrm>
            <a:prstGeom prst="rect">
              <a:avLst/>
            </a:prstGeom>
          </p:spPr>
          <p:txBody>
            <a:bodyPr wrap="square"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Window Handling Using </a:t>
              </a:r>
              <a:r>
                <a:rPr lang="en-US" altLang="ko-KR" dirty="0" err="1">
                  <a:solidFill>
                    <a:schemeClr val="bg1"/>
                  </a:solidFill>
                  <a:latin typeface="Source Han Sans KR Bold" panose="020B0600000101010101" charset="-127"/>
                  <a:ea typeface="Source Han Sans KR Bold" panose="020B0600000101010101" charset="-127"/>
                </a:rPr>
                <a:t>ctypes</a:t>
              </a:r>
              <a:endParaRPr lang="en-US" sz="2499"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grpSp>
        <p:nvGrpSpPr>
          <p:cNvPr id="41" name="그룹 40">
            <a:extLst>
              <a:ext uri="{FF2B5EF4-FFF2-40B4-BE49-F238E27FC236}">
                <a16:creationId xmlns:a16="http://schemas.microsoft.com/office/drawing/2014/main" id="{F5EEB0B9-126A-F8F6-F29B-CE8D34D908E8}"/>
              </a:ext>
            </a:extLst>
          </p:cNvPr>
          <p:cNvGrpSpPr/>
          <p:nvPr/>
        </p:nvGrpSpPr>
        <p:grpSpPr>
          <a:xfrm>
            <a:off x="739079" y="6438900"/>
            <a:ext cx="3292329" cy="698372"/>
            <a:chOff x="5404880" y="5492464"/>
            <a:chExt cx="3292329" cy="698372"/>
          </a:xfrm>
        </p:grpSpPr>
        <p:grpSp>
          <p:nvGrpSpPr>
            <p:cNvPr id="42" name="Group 15">
              <a:extLst>
                <a:ext uri="{FF2B5EF4-FFF2-40B4-BE49-F238E27FC236}">
                  <a16:creationId xmlns:a16="http://schemas.microsoft.com/office/drawing/2014/main" id="{714095AA-A748-2112-E60C-73F7D8132E4C}"/>
                </a:ext>
              </a:extLst>
            </p:cNvPr>
            <p:cNvGrpSpPr/>
            <p:nvPr/>
          </p:nvGrpSpPr>
          <p:grpSpPr>
            <a:xfrm>
              <a:off x="5404880" y="5492464"/>
              <a:ext cx="3292329" cy="698372"/>
              <a:chOff x="0" y="0"/>
              <a:chExt cx="867115" cy="183933"/>
            </a:xfrm>
          </p:grpSpPr>
          <p:sp>
            <p:nvSpPr>
              <p:cNvPr id="44" name="Freeform 16">
                <a:extLst>
                  <a:ext uri="{FF2B5EF4-FFF2-40B4-BE49-F238E27FC236}">
                    <a16:creationId xmlns:a16="http://schemas.microsoft.com/office/drawing/2014/main" id="{51F5A51F-8F67-9DFF-D997-E2607AB72DD8}"/>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45" name="TextBox 17">
                <a:extLst>
                  <a:ext uri="{FF2B5EF4-FFF2-40B4-BE49-F238E27FC236}">
                    <a16:creationId xmlns:a16="http://schemas.microsoft.com/office/drawing/2014/main" id="{8B49CF92-5F31-9703-DEDF-D7E0351CA78C}"/>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43" name="TextBox 24">
              <a:extLst>
                <a:ext uri="{FF2B5EF4-FFF2-40B4-BE49-F238E27FC236}">
                  <a16:creationId xmlns:a16="http://schemas.microsoft.com/office/drawing/2014/main" id="{A521CE13-A14A-D548-2240-56CF9A91353D}"/>
                </a:ext>
              </a:extLst>
            </p:cNvPr>
            <p:cNvSpPr txBox="1"/>
            <p:nvPr/>
          </p:nvSpPr>
          <p:spPr>
            <a:xfrm>
              <a:off x="5745138" y="5589502"/>
              <a:ext cx="2349663" cy="387222"/>
            </a:xfrm>
            <a:prstGeom prst="rect">
              <a:avLst/>
            </a:prstGeom>
          </p:spPr>
          <p:txBody>
            <a:bodyPr wrap="square" lIns="0" tIns="0" rIns="0" bIns="0" rtlCol="0" anchor="t">
              <a:spAutoFit/>
            </a:bodyPr>
            <a:lstStyle/>
            <a:p>
              <a:pPr algn="ctr">
                <a:lnSpc>
                  <a:spcPts val="3499"/>
                </a:lnSpc>
                <a:spcBef>
                  <a:spcPct val="0"/>
                </a:spcBef>
              </a:pPr>
              <a:r>
                <a:rPr lang="da-DK" altLang="ko-KR" sz="1500" dirty="0">
                  <a:solidFill>
                    <a:schemeClr val="bg1"/>
                  </a:solidFill>
                </a:rPr>
                <a:t>Source Han Sans KR Bold</a:t>
              </a:r>
              <a:endParaRPr lang="en-US" sz="1500"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1" name="TextBox 14">
            <a:extLst>
              <a:ext uri="{FF2B5EF4-FFF2-40B4-BE49-F238E27FC236}">
                <a16:creationId xmlns:a16="http://schemas.microsoft.com/office/drawing/2014/main" id="{E267932E-DC26-6B38-FAF2-BA318B752B87}"/>
              </a:ext>
            </a:extLst>
          </p:cNvPr>
          <p:cNvSpPr txBox="1"/>
          <p:nvPr/>
        </p:nvSpPr>
        <p:spPr>
          <a:xfrm>
            <a:off x="749506" y="7379103"/>
            <a:ext cx="9896568" cy="1118640"/>
          </a:xfrm>
          <a:prstGeom prst="rect">
            <a:avLst/>
          </a:prstGeom>
        </p:spPr>
        <p:txBody>
          <a:bodyPr wrap="square" lIns="0" tIns="0" rIns="0" bIns="0" rtlCol="0" anchor="t">
            <a:spAutoFit/>
          </a:bodyPr>
          <a:lstStyle/>
          <a:p>
            <a:pPr marL="342900" indent="-342900">
              <a:lnSpc>
                <a:spcPts val="3000"/>
              </a:lnSpc>
              <a:buFontTx/>
              <a:buChar char="-"/>
            </a:pPr>
            <a:r>
              <a:rPr lang="en-US" altLang="ko-KR" dirty="0">
                <a:latin typeface="Source Han Sans KR Bold" panose="020B0600000101010101" charset="-127"/>
                <a:ea typeface="Source Han Sans KR Bold" panose="020B0600000101010101" charset="-127"/>
              </a:rPr>
              <a:t>Play alarm sound</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1. </a:t>
            </a:r>
            <a:r>
              <a:rPr lang="en-US" altLang="ko-KR" dirty="0">
                <a:latin typeface="Source Han Sans KR Bold" panose="020B0600000101010101" charset="-127"/>
                <a:ea typeface="Source Han Sans KR Bold" panose="020B0600000101010101" charset="-127"/>
              </a:rPr>
              <a:t>Repeatedly play the alarm sound using </a:t>
            </a:r>
            <a:r>
              <a:rPr lang="en-US" altLang="ko-KR" dirty="0" err="1">
                <a:latin typeface="Source Han Sans KR Bold" panose="020B0600000101010101" charset="-127"/>
                <a:ea typeface="Source Han Sans KR Bold" panose="020B0600000101010101" charset="-127"/>
              </a:rPr>
              <a:t>pygame.mixer.Sound</a:t>
            </a:r>
            <a:r>
              <a:rPr lang="en-US" altLang="ko-KR" dirty="0">
                <a:latin typeface="Source Han Sans KR Bold" panose="020B0600000101010101" charset="-127"/>
                <a:ea typeface="Source Han Sans KR Bold" panose="020B0600000101010101" charset="-127"/>
              </a:rPr>
              <a:t>.</a:t>
            </a:r>
            <a:br>
              <a:rPr lang="en-US" altLang="ko-KR" sz="1600" dirty="0">
                <a:latin typeface="Source Han Sans KR Bold" panose="020B0600000101010101" charset="-127"/>
                <a:ea typeface="Source Han Sans KR Bold" panose="020B0600000101010101" charset="-127"/>
              </a:rPr>
            </a:br>
            <a:r>
              <a:rPr lang="en-US" altLang="ko-KR" sz="16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At the end of the alarm, call </a:t>
            </a:r>
            <a:r>
              <a:rPr lang="en-US" altLang="ko-KR" dirty="0" err="1">
                <a:latin typeface="Source Han Sans KR Bold" panose="020B0600000101010101" charset="-127"/>
                <a:ea typeface="Source Han Sans KR Bold" panose="020B0600000101010101" charset="-127"/>
              </a:rPr>
              <a:t>pygame.mixer.Sound.stop</a:t>
            </a:r>
            <a:r>
              <a:rPr lang="en-US" altLang="ko-KR" dirty="0">
                <a:latin typeface="Source Han Sans KR Bold" panose="020B0600000101010101" charset="-127"/>
                <a:ea typeface="Source Han Sans KR Bold" panose="020B0600000101010101" charset="-127"/>
              </a:rPr>
              <a:t>() to stop the sound.</a:t>
            </a:r>
            <a:endParaRPr lang="en-US"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9" name="Group 3">
            <a:extLst>
              <a:ext uri="{FF2B5EF4-FFF2-40B4-BE49-F238E27FC236}">
                <a16:creationId xmlns:a16="http://schemas.microsoft.com/office/drawing/2014/main" id="{5A878033-FFB4-2DAD-C749-D60A36DB77CB}"/>
              </a:ext>
            </a:extLst>
          </p:cNvPr>
          <p:cNvGrpSpPr/>
          <p:nvPr/>
        </p:nvGrpSpPr>
        <p:grpSpPr>
          <a:xfrm>
            <a:off x="8001000" y="571500"/>
            <a:ext cx="10134600" cy="9052740"/>
            <a:chOff x="0" y="-38100"/>
            <a:chExt cx="1746408" cy="1765561"/>
          </a:xfrm>
        </p:grpSpPr>
        <p:sp>
          <p:nvSpPr>
            <p:cNvPr id="61" name="Freeform 4">
              <a:extLst>
                <a:ext uri="{FF2B5EF4-FFF2-40B4-BE49-F238E27FC236}">
                  <a16:creationId xmlns:a16="http://schemas.microsoft.com/office/drawing/2014/main" id="{371B80A6-6D58-D3CC-FF01-63992B102427}"/>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50F22619-8A95-C32D-CA2B-F89505314CD6}"/>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pic>
        <p:nvPicPr>
          <p:cNvPr id="5" name="소리 재생">
            <a:hlinkClick r:id="" action="ppaction://media"/>
            <a:extLst>
              <a:ext uri="{FF2B5EF4-FFF2-40B4-BE49-F238E27FC236}">
                <a16:creationId xmlns:a16="http://schemas.microsoft.com/office/drawing/2014/main" id="{2B822AFE-519D-B256-A762-B1E161B81F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412304" y="1603524"/>
            <a:ext cx="9418496" cy="5297904"/>
          </a:xfrm>
          <a:prstGeom prst="rect">
            <a:avLst/>
          </a:prstGeom>
        </p:spPr>
      </p:pic>
      <p:sp>
        <p:nvSpPr>
          <p:cNvPr id="2" name="TextBox 18">
            <a:extLst>
              <a:ext uri="{FF2B5EF4-FFF2-40B4-BE49-F238E27FC236}">
                <a16:creationId xmlns:a16="http://schemas.microsoft.com/office/drawing/2014/main" id="{0CE224E0-367D-A351-4107-FEE4839FDBC3}"/>
              </a:ext>
            </a:extLst>
          </p:cNvPr>
          <p:cNvSpPr txBox="1"/>
          <p:nvPr/>
        </p:nvSpPr>
        <p:spPr>
          <a:xfrm>
            <a:off x="11757553" y="975679"/>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extLst>
      <p:ext uri="{BB962C8B-B14F-4D97-AF65-F5344CB8AC3E}">
        <p14:creationId xmlns:p14="http://schemas.microsoft.com/office/powerpoint/2010/main" val="4058183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07E3B5F6-7330-1BB6-BD6A-F36FB307EB78}"/>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A3F5D57A-BD03-3E79-8670-153D7F50BB3E}"/>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7D5CCA8C-BB79-FACE-B991-F887DC62CD52}"/>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3886E154-A08F-4B10-D000-61D091FFE85A}"/>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10CA6FB4-EB6A-08A5-A771-AD962A09DAFD}"/>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06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Program Flowchart</a:t>
              </a: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434B4E3D-F4DA-1D23-3958-407181D28025}"/>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sp>
        <p:nvSpPr>
          <p:cNvPr id="51" name="TextBox 14">
            <a:extLst>
              <a:ext uri="{FF2B5EF4-FFF2-40B4-BE49-F238E27FC236}">
                <a16:creationId xmlns:a16="http://schemas.microsoft.com/office/drawing/2014/main" id="{91314969-D7DC-BCE2-41CD-A29AEE998E86}"/>
              </a:ext>
            </a:extLst>
          </p:cNvPr>
          <p:cNvSpPr txBox="1"/>
          <p:nvPr/>
        </p:nvSpPr>
        <p:spPr>
          <a:xfrm>
            <a:off x="779812" y="2224865"/>
            <a:ext cx="6924270" cy="73391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When the program starts, a </a:t>
            </a:r>
            <a:r>
              <a:rPr lang="en-US" altLang="ko-KR" dirty="0" err="1">
                <a:latin typeface="Source Han Sans KR Bold" panose="020B0600000101010101" charset="-127"/>
                <a:ea typeface="Source Han Sans KR Bold" panose="020B0600000101010101" charset="-127"/>
              </a:rPr>
              <a:t>Tkinter</a:t>
            </a:r>
            <a:r>
              <a:rPr lang="en-US" altLang="ko-KR" dirty="0">
                <a:latin typeface="Source Han Sans KR Bold" panose="020B0600000101010101" charset="-127"/>
                <a:ea typeface="Source Han Sans KR Bold" panose="020B0600000101010101" charset="-127"/>
              </a:rPr>
              <a:t> window opens and a system tray icon is also created.</a:t>
            </a:r>
            <a:endParaRPr lang="en-US" altLang="ko-KR"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9" name="Group 3">
            <a:extLst>
              <a:ext uri="{FF2B5EF4-FFF2-40B4-BE49-F238E27FC236}">
                <a16:creationId xmlns:a16="http://schemas.microsoft.com/office/drawing/2014/main" id="{ED189C3C-538C-A7E0-7248-EECB8E2C2B24}"/>
              </a:ext>
            </a:extLst>
          </p:cNvPr>
          <p:cNvGrpSpPr/>
          <p:nvPr/>
        </p:nvGrpSpPr>
        <p:grpSpPr>
          <a:xfrm>
            <a:off x="8001000" y="571500"/>
            <a:ext cx="6705600" cy="9052740"/>
            <a:chOff x="0" y="-38100"/>
            <a:chExt cx="1746408" cy="1765561"/>
          </a:xfrm>
        </p:grpSpPr>
        <p:sp>
          <p:nvSpPr>
            <p:cNvPr id="61" name="Freeform 4">
              <a:extLst>
                <a:ext uri="{FF2B5EF4-FFF2-40B4-BE49-F238E27FC236}">
                  <a16:creationId xmlns:a16="http://schemas.microsoft.com/office/drawing/2014/main" id="{96E1E85B-D9E3-C1B1-CDE5-E338D2611FE6}"/>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044E4982-DC83-F53E-63E9-C27E6621C27E}"/>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grpSp>
        <p:nvGrpSpPr>
          <p:cNvPr id="6" name="그룹 5">
            <a:extLst>
              <a:ext uri="{FF2B5EF4-FFF2-40B4-BE49-F238E27FC236}">
                <a16:creationId xmlns:a16="http://schemas.microsoft.com/office/drawing/2014/main" id="{1FE45062-89E0-0A58-AD64-D32F27F8686D}"/>
              </a:ext>
            </a:extLst>
          </p:cNvPr>
          <p:cNvGrpSpPr/>
          <p:nvPr/>
        </p:nvGrpSpPr>
        <p:grpSpPr>
          <a:xfrm>
            <a:off x="779812" y="1569993"/>
            <a:ext cx="6004077" cy="487535"/>
            <a:chOff x="837861" y="1573802"/>
            <a:chExt cx="6004077" cy="487535"/>
          </a:xfrm>
        </p:grpSpPr>
        <p:grpSp>
          <p:nvGrpSpPr>
            <p:cNvPr id="2" name="Group 5">
              <a:extLst>
                <a:ext uri="{FF2B5EF4-FFF2-40B4-BE49-F238E27FC236}">
                  <a16:creationId xmlns:a16="http://schemas.microsoft.com/office/drawing/2014/main" id="{AD773088-9798-5FE4-9EE0-700F1EF4B1CC}"/>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30FF9C49-5258-159A-5EC6-B6133C2BBF6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AAA9145F-F4D2-AD06-7412-F865B3596D24}"/>
                  </a:ext>
                </a:extLst>
              </p:cNvPr>
              <p:cNvSpPr txBox="1"/>
              <p:nvPr/>
            </p:nvSpPr>
            <p:spPr>
              <a:xfrm>
                <a:off x="76200" y="38100"/>
                <a:ext cx="660400" cy="698500"/>
              </a:xfrm>
              <a:prstGeom prst="rect">
                <a:avLst/>
              </a:prstGeom>
              <a:solidFill>
                <a:schemeClr val="accent3"/>
              </a:solidFill>
              <a:ln>
                <a:solidFill>
                  <a:schemeClr val="accent3"/>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7619F629-8770-7691-1A6E-7B832BA7561A}"/>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Start the program</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grpSp>
        <p:nvGrpSpPr>
          <p:cNvPr id="7" name="그룹 6">
            <a:extLst>
              <a:ext uri="{FF2B5EF4-FFF2-40B4-BE49-F238E27FC236}">
                <a16:creationId xmlns:a16="http://schemas.microsoft.com/office/drawing/2014/main" id="{E2131D37-1081-317D-ADDD-29FB7BA5EEDC}"/>
              </a:ext>
            </a:extLst>
          </p:cNvPr>
          <p:cNvGrpSpPr/>
          <p:nvPr/>
        </p:nvGrpSpPr>
        <p:grpSpPr>
          <a:xfrm>
            <a:off x="779812" y="3251282"/>
            <a:ext cx="6004077" cy="487535"/>
            <a:chOff x="837861" y="1573802"/>
            <a:chExt cx="6004077" cy="487535"/>
          </a:xfrm>
        </p:grpSpPr>
        <p:grpSp>
          <p:nvGrpSpPr>
            <p:cNvPr id="9" name="Group 5">
              <a:extLst>
                <a:ext uri="{FF2B5EF4-FFF2-40B4-BE49-F238E27FC236}">
                  <a16:creationId xmlns:a16="http://schemas.microsoft.com/office/drawing/2014/main" id="{A6EFB895-0230-2EE8-64FA-BA370572153D}"/>
                </a:ext>
              </a:extLst>
            </p:cNvPr>
            <p:cNvGrpSpPr/>
            <p:nvPr/>
          </p:nvGrpSpPr>
          <p:grpSpPr>
            <a:xfrm>
              <a:off x="837861" y="1573802"/>
              <a:ext cx="477645" cy="487535"/>
              <a:chOff x="0" y="0"/>
              <a:chExt cx="812800" cy="812800"/>
            </a:xfrm>
            <a:solidFill>
              <a:srgbClr val="0070C0"/>
            </a:solidFill>
          </p:grpSpPr>
          <p:sp>
            <p:nvSpPr>
              <p:cNvPr id="12" name="Freeform 6">
                <a:extLst>
                  <a:ext uri="{FF2B5EF4-FFF2-40B4-BE49-F238E27FC236}">
                    <a16:creationId xmlns:a16="http://schemas.microsoft.com/office/drawing/2014/main" id="{C01B119D-CC94-C6D4-6C8E-262217BC9D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a:ln cap="sq">
                <a:noFill/>
                <a:prstDash val="solid"/>
                <a:miter/>
              </a:ln>
            </p:spPr>
            <p:txBody>
              <a:bodyPr/>
              <a:lstStyle/>
              <a:p>
                <a:endParaRPr lang="ko-KR" altLang="en-US"/>
              </a:p>
            </p:txBody>
          </p:sp>
          <p:sp>
            <p:nvSpPr>
              <p:cNvPr id="13" name="TextBox 7">
                <a:extLst>
                  <a:ext uri="{FF2B5EF4-FFF2-40B4-BE49-F238E27FC236}">
                    <a16:creationId xmlns:a16="http://schemas.microsoft.com/office/drawing/2014/main" id="{496B07DD-D6DD-7762-03ED-4A9759A9EB5C}"/>
                  </a:ext>
                </a:extLst>
              </p:cNvPr>
              <p:cNvSpPr txBox="1"/>
              <p:nvPr/>
            </p:nvSpPr>
            <p:spPr>
              <a:xfrm>
                <a:off x="76200" y="38100"/>
                <a:ext cx="660400" cy="698500"/>
              </a:xfrm>
              <a:prstGeom prst="rect">
                <a:avLst/>
              </a:prstGeom>
              <a:solidFill>
                <a:schemeClr val="accent3"/>
              </a:solidFill>
              <a:ln>
                <a:solidFill>
                  <a:schemeClr val="accent3"/>
                </a:solidFill>
              </a:ln>
            </p:spPr>
            <p:txBody>
              <a:bodyPr lIns="50800" tIns="50800" rIns="50800" bIns="50800" rtlCol="0" anchor="ctr"/>
              <a:lstStyle/>
              <a:p>
                <a:pPr algn="ctr">
                  <a:lnSpc>
                    <a:spcPts val="3079"/>
                  </a:lnSpc>
                </a:pPr>
                <a:endParaRPr/>
              </a:p>
            </p:txBody>
          </p:sp>
        </p:grpSp>
        <p:sp>
          <p:nvSpPr>
            <p:cNvPr id="11" name="TextBox 24">
              <a:extLst>
                <a:ext uri="{FF2B5EF4-FFF2-40B4-BE49-F238E27FC236}">
                  <a16:creationId xmlns:a16="http://schemas.microsoft.com/office/drawing/2014/main" id="{F7F5DF9C-1E83-20B3-B01B-80FDC900116B}"/>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alarm setting</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14" name="TextBox 14">
            <a:extLst>
              <a:ext uri="{FF2B5EF4-FFF2-40B4-BE49-F238E27FC236}">
                <a16:creationId xmlns:a16="http://schemas.microsoft.com/office/drawing/2014/main" id="{03A8C372-EB01-0882-27F8-4ACBB97F988C}"/>
              </a:ext>
            </a:extLst>
          </p:cNvPr>
          <p:cNvSpPr txBox="1"/>
          <p:nvPr/>
        </p:nvSpPr>
        <p:spPr>
          <a:xfrm>
            <a:off x="676984" y="3862763"/>
            <a:ext cx="6924270" cy="716543"/>
          </a:xfrm>
          <a:prstGeom prst="rect">
            <a:avLst/>
          </a:prstGeom>
        </p:spPr>
        <p:txBody>
          <a:bodyPr wrap="square" lIns="0" tIns="0" rIns="0" bIns="0" rtlCol="0" anchor="t">
            <a:spAutoFit/>
          </a:bodyPr>
          <a:lstStyle/>
          <a:p>
            <a:pPr marL="285750" indent="-285750">
              <a:lnSpc>
                <a:spcPts val="3000"/>
              </a:lnSpc>
              <a:buFontTx/>
              <a:buChar char="-"/>
            </a:pPr>
            <a:r>
              <a:rPr lang="en-US" altLang="ko-KR" sz="1300" dirty="0">
                <a:latin typeface="Source Han Sans KR Bold" panose="020B0600000101010101" charset="-127"/>
                <a:ea typeface="Source Han Sans KR Bold" panose="020B0600000101010101" charset="-127"/>
              </a:rPr>
              <a:t>The user enters the alarm time and clicks the Settings button.</a:t>
            </a:r>
            <a:br>
              <a:rPr lang="en-US" altLang="ko-KR" sz="1300" dirty="0">
                <a:latin typeface="Source Han Sans KR Bold" panose="020B0600000101010101" charset="-127"/>
                <a:ea typeface="Source Han Sans KR Bold" panose="020B0600000101010101" charset="-127"/>
              </a:rPr>
            </a:br>
            <a:r>
              <a:rPr lang="en-US" altLang="ko-KR" sz="1300" dirty="0">
                <a:latin typeface="Source Han Sans KR Bold" panose="020B0600000101010101" charset="-127"/>
                <a:ea typeface="Source Han Sans KR Bold" panose="020B0600000101010101" charset="-127"/>
              </a:rPr>
              <a:t>When the alarm time is valid, it is added to the alarm list and the alarm is set.</a:t>
            </a:r>
            <a:endParaRPr lang="en-US" altLang="ko-KR" sz="13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22" name="그룹 21">
            <a:extLst>
              <a:ext uri="{FF2B5EF4-FFF2-40B4-BE49-F238E27FC236}">
                <a16:creationId xmlns:a16="http://schemas.microsoft.com/office/drawing/2014/main" id="{2A7266AC-E46A-992C-8CBB-3453AC8FC199}"/>
              </a:ext>
            </a:extLst>
          </p:cNvPr>
          <p:cNvGrpSpPr/>
          <p:nvPr/>
        </p:nvGrpSpPr>
        <p:grpSpPr>
          <a:xfrm>
            <a:off x="779812" y="4968558"/>
            <a:ext cx="6004077" cy="487535"/>
            <a:chOff x="837861" y="1573802"/>
            <a:chExt cx="6004077" cy="487535"/>
          </a:xfrm>
        </p:grpSpPr>
        <p:grpSp>
          <p:nvGrpSpPr>
            <p:cNvPr id="23" name="Group 5">
              <a:extLst>
                <a:ext uri="{FF2B5EF4-FFF2-40B4-BE49-F238E27FC236}">
                  <a16:creationId xmlns:a16="http://schemas.microsoft.com/office/drawing/2014/main" id="{8EA36A56-68B6-B93F-47CA-1F18CAA90CBA}"/>
                </a:ext>
              </a:extLst>
            </p:cNvPr>
            <p:cNvGrpSpPr/>
            <p:nvPr/>
          </p:nvGrpSpPr>
          <p:grpSpPr>
            <a:xfrm>
              <a:off x="837861" y="1573802"/>
              <a:ext cx="477645" cy="487535"/>
              <a:chOff x="0" y="0"/>
              <a:chExt cx="812800" cy="812800"/>
            </a:xfrm>
            <a:solidFill>
              <a:srgbClr val="0070C0"/>
            </a:solidFill>
          </p:grpSpPr>
          <p:sp>
            <p:nvSpPr>
              <p:cNvPr id="28" name="Freeform 6">
                <a:extLst>
                  <a:ext uri="{FF2B5EF4-FFF2-40B4-BE49-F238E27FC236}">
                    <a16:creationId xmlns:a16="http://schemas.microsoft.com/office/drawing/2014/main" id="{5978C574-BD75-1EBD-2A08-6F9BDC2385C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a:ln cap="sq">
                <a:noFill/>
                <a:prstDash val="solid"/>
                <a:miter/>
              </a:ln>
            </p:spPr>
            <p:txBody>
              <a:bodyPr/>
              <a:lstStyle/>
              <a:p>
                <a:endParaRPr lang="ko-KR" altLang="en-US"/>
              </a:p>
            </p:txBody>
          </p:sp>
          <p:sp>
            <p:nvSpPr>
              <p:cNvPr id="29" name="TextBox 7">
                <a:extLst>
                  <a:ext uri="{FF2B5EF4-FFF2-40B4-BE49-F238E27FC236}">
                    <a16:creationId xmlns:a16="http://schemas.microsoft.com/office/drawing/2014/main" id="{B1E19029-A126-302F-8F53-399340148853}"/>
                  </a:ext>
                </a:extLst>
              </p:cNvPr>
              <p:cNvSpPr txBox="1"/>
              <p:nvPr/>
            </p:nvSpPr>
            <p:spPr>
              <a:xfrm>
                <a:off x="76200" y="38100"/>
                <a:ext cx="660400" cy="698500"/>
              </a:xfrm>
              <a:prstGeom prst="rect">
                <a:avLst/>
              </a:prstGeom>
              <a:solidFill>
                <a:schemeClr val="accent3"/>
              </a:solidFill>
              <a:ln>
                <a:solidFill>
                  <a:schemeClr val="accent3"/>
                </a:solidFill>
              </a:ln>
            </p:spPr>
            <p:txBody>
              <a:bodyPr lIns="50800" tIns="50800" rIns="50800" bIns="50800" rtlCol="0" anchor="ctr"/>
              <a:lstStyle/>
              <a:p>
                <a:pPr algn="ctr">
                  <a:lnSpc>
                    <a:spcPts val="3079"/>
                  </a:lnSpc>
                </a:pPr>
                <a:endParaRPr/>
              </a:p>
            </p:txBody>
          </p:sp>
        </p:grpSp>
        <p:sp>
          <p:nvSpPr>
            <p:cNvPr id="27" name="TextBox 24">
              <a:extLst>
                <a:ext uri="{FF2B5EF4-FFF2-40B4-BE49-F238E27FC236}">
                  <a16:creationId xmlns:a16="http://schemas.microsoft.com/office/drawing/2014/main" id="{A772D468-7712-94FD-B96A-E3A4C0E0A27C}"/>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Check alarm time</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30" name="TextBox 14">
            <a:extLst>
              <a:ext uri="{FF2B5EF4-FFF2-40B4-BE49-F238E27FC236}">
                <a16:creationId xmlns:a16="http://schemas.microsoft.com/office/drawing/2014/main" id="{6E7D9B49-FEAB-6FEC-5CBB-32FBE02E5F52}"/>
              </a:ext>
            </a:extLst>
          </p:cNvPr>
          <p:cNvSpPr txBox="1"/>
          <p:nvPr/>
        </p:nvSpPr>
        <p:spPr>
          <a:xfrm>
            <a:off x="676984" y="5580039"/>
            <a:ext cx="6924270" cy="73391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The program checks the current time every second and triggers an alarm when the alarm time is set.</a:t>
            </a:r>
            <a:endParaRPr lang="en-US" altLang="ko-KR"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49" name="그룹 48">
            <a:extLst>
              <a:ext uri="{FF2B5EF4-FFF2-40B4-BE49-F238E27FC236}">
                <a16:creationId xmlns:a16="http://schemas.microsoft.com/office/drawing/2014/main" id="{79D221BB-96A0-4B7B-1590-1963529B0438}"/>
              </a:ext>
            </a:extLst>
          </p:cNvPr>
          <p:cNvGrpSpPr/>
          <p:nvPr/>
        </p:nvGrpSpPr>
        <p:grpSpPr>
          <a:xfrm>
            <a:off x="781854" y="6621551"/>
            <a:ext cx="6004077" cy="487535"/>
            <a:chOff x="837861" y="1573802"/>
            <a:chExt cx="6004077" cy="487535"/>
          </a:xfrm>
        </p:grpSpPr>
        <p:grpSp>
          <p:nvGrpSpPr>
            <p:cNvPr id="50" name="Group 5">
              <a:extLst>
                <a:ext uri="{FF2B5EF4-FFF2-40B4-BE49-F238E27FC236}">
                  <a16:creationId xmlns:a16="http://schemas.microsoft.com/office/drawing/2014/main" id="{A18DB599-81EE-E43A-8E5E-9E3BB69D143B}"/>
                </a:ext>
              </a:extLst>
            </p:cNvPr>
            <p:cNvGrpSpPr/>
            <p:nvPr/>
          </p:nvGrpSpPr>
          <p:grpSpPr>
            <a:xfrm>
              <a:off x="837861" y="1573802"/>
              <a:ext cx="477645" cy="487535"/>
              <a:chOff x="0" y="0"/>
              <a:chExt cx="812800" cy="812800"/>
            </a:xfrm>
            <a:solidFill>
              <a:srgbClr val="0070C0"/>
            </a:solidFill>
          </p:grpSpPr>
          <p:sp>
            <p:nvSpPr>
              <p:cNvPr id="64" name="Freeform 6">
                <a:extLst>
                  <a:ext uri="{FF2B5EF4-FFF2-40B4-BE49-F238E27FC236}">
                    <a16:creationId xmlns:a16="http://schemas.microsoft.com/office/drawing/2014/main" id="{3B0FE430-154A-1DD3-151A-7BF9D24E9D3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a:ln cap="sq">
                <a:noFill/>
                <a:prstDash val="solid"/>
                <a:miter/>
              </a:ln>
            </p:spPr>
            <p:txBody>
              <a:bodyPr/>
              <a:lstStyle/>
              <a:p>
                <a:endParaRPr lang="ko-KR" altLang="en-US"/>
              </a:p>
            </p:txBody>
          </p:sp>
          <p:sp>
            <p:nvSpPr>
              <p:cNvPr id="65" name="TextBox 7">
                <a:extLst>
                  <a:ext uri="{FF2B5EF4-FFF2-40B4-BE49-F238E27FC236}">
                    <a16:creationId xmlns:a16="http://schemas.microsoft.com/office/drawing/2014/main" id="{F351E5D1-3C8F-1A46-1F7E-34489F1C8F47}"/>
                  </a:ext>
                </a:extLst>
              </p:cNvPr>
              <p:cNvSpPr txBox="1"/>
              <p:nvPr/>
            </p:nvSpPr>
            <p:spPr>
              <a:xfrm>
                <a:off x="76200" y="38100"/>
                <a:ext cx="660400" cy="698500"/>
              </a:xfrm>
              <a:prstGeom prst="rect">
                <a:avLst/>
              </a:prstGeom>
              <a:solidFill>
                <a:schemeClr val="accent3"/>
              </a:solidFill>
              <a:ln>
                <a:solidFill>
                  <a:schemeClr val="accent3"/>
                </a:solidFill>
              </a:ln>
            </p:spPr>
            <p:txBody>
              <a:bodyPr lIns="50800" tIns="50800" rIns="50800" bIns="50800" rtlCol="0" anchor="ctr"/>
              <a:lstStyle/>
              <a:p>
                <a:pPr algn="ctr">
                  <a:lnSpc>
                    <a:spcPts val="3079"/>
                  </a:lnSpc>
                </a:pPr>
                <a:endParaRPr/>
              </a:p>
            </p:txBody>
          </p:sp>
        </p:grpSp>
        <p:sp>
          <p:nvSpPr>
            <p:cNvPr id="63" name="TextBox 24">
              <a:extLst>
                <a:ext uri="{FF2B5EF4-FFF2-40B4-BE49-F238E27FC236}">
                  <a16:creationId xmlns:a16="http://schemas.microsoft.com/office/drawing/2014/main" id="{AA8EA038-6086-CC27-0DA3-FAA997AD0A93}"/>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End of alarm</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66" name="TextBox 14">
            <a:extLst>
              <a:ext uri="{FF2B5EF4-FFF2-40B4-BE49-F238E27FC236}">
                <a16:creationId xmlns:a16="http://schemas.microsoft.com/office/drawing/2014/main" id="{22EE7A79-2720-B85A-D1E4-4F31CBB41494}"/>
              </a:ext>
            </a:extLst>
          </p:cNvPr>
          <p:cNvSpPr txBox="1"/>
          <p:nvPr/>
        </p:nvSpPr>
        <p:spPr>
          <a:xfrm>
            <a:off x="679026" y="7233032"/>
            <a:ext cx="6924270" cy="723147"/>
          </a:xfrm>
          <a:prstGeom prst="rect">
            <a:avLst/>
          </a:prstGeom>
        </p:spPr>
        <p:txBody>
          <a:bodyPr wrap="square" lIns="0" tIns="0" rIns="0" bIns="0" rtlCol="0" anchor="t">
            <a:spAutoFit/>
          </a:bodyPr>
          <a:lstStyle/>
          <a:p>
            <a:pPr>
              <a:lnSpc>
                <a:spcPts val="3000"/>
              </a:lnSpc>
            </a:pPr>
            <a:r>
              <a:rPr lang="en-US" altLang="ko-KR" sz="1500" dirty="0">
                <a:latin typeface="Source Han Sans KR Bold" panose="020B0600000101010101" charset="-127"/>
                <a:ea typeface="Source Han Sans KR Bold" panose="020B0600000101010101" charset="-127"/>
              </a:rPr>
              <a:t>When the alarm goes off, it provides the user with the end of the alarm button, stopping the alarm and deleting it from the alarm list.</a:t>
            </a:r>
            <a:endParaRPr lang="en-US" altLang="ko-KR"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67" name="그룹 66">
            <a:extLst>
              <a:ext uri="{FF2B5EF4-FFF2-40B4-BE49-F238E27FC236}">
                <a16:creationId xmlns:a16="http://schemas.microsoft.com/office/drawing/2014/main" id="{AF809632-8180-A947-F815-88B44FA09AB8}"/>
              </a:ext>
            </a:extLst>
          </p:cNvPr>
          <p:cNvGrpSpPr/>
          <p:nvPr/>
        </p:nvGrpSpPr>
        <p:grpSpPr>
          <a:xfrm>
            <a:off x="779812" y="8190565"/>
            <a:ext cx="6004077" cy="487535"/>
            <a:chOff x="837861" y="1573802"/>
            <a:chExt cx="6004077" cy="487535"/>
          </a:xfrm>
        </p:grpSpPr>
        <p:grpSp>
          <p:nvGrpSpPr>
            <p:cNvPr id="68" name="Group 5">
              <a:extLst>
                <a:ext uri="{FF2B5EF4-FFF2-40B4-BE49-F238E27FC236}">
                  <a16:creationId xmlns:a16="http://schemas.microsoft.com/office/drawing/2014/main" id="{E25D5217-530A-9EA4-B768-A84AFB2BCBDA}"/>
                </a:ext>
              </a:extLst>
            </p:cNvPr>
            <p:cNvGrpSpPr/>
            <p:nvPr/>
          </p:nvGrpSpPr>
          <p:grpSpPr>
            <a:xfrm>
              <a:off x="837861" y="1573802"/>
              <a:ext cx="477645" cy="487535"/>
              <a:chOff x="0" y="0"/>
              <a:chExt cx="812800" cy="812800"/>
            </a:xfrm>
            <a:solidFill>
              <a:srgbClr val="0070C0"/>
            </a:solidFill>
          </p:grpSpPr>
          <p:sp>
            <p:nvSpPr>
              <p:cNvPr id="70" name="Freeform 6">
                <a:extLst>
                  <a:ext uri="{FF2B5EF4-FFF2-40B4-BE49-F238E27FC236}">
                    <a16:creationId xmlns:a16="http://schemas.microsoft.com/office/drawing/2014/main" id="{D121482A-1626-E790-3A0E-E5D6B8564EA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a:ln cap="sq">
                <a:noFill/>
                <a:prstDash val="solid"/>
                <a:miter/>
              </a:ln>
            </p:spPr>
            <p:txBody>
              <a:bodyPr/>
              <a:lstStyle/>
              <a:p>
                <a:endParaRPr lang="ko-KR" altLang="en-US"/>
              </a:p>
            </p:txBody>
          </p:sp>
          <p:sp>
            <p:nvSpPr>
              <p:cNvPr id="71" name="TextBox 7">
                <a:extLst>
                  <a:ext uri="{FF2B5EF4-FFF2-40B4-BE49-F238E27FC236}">
                    <a16:creationId xmlns:a16="http://schemas.microsoft.com/office/drawing/2014/main" id="{61CD3997-9B6C-3B0F-E49D-6F8ADBEB50A3}"/>
                  </a:ext>
                </a:extLst>
              </p:cNvPr>
              <p:cNvSpPr txBox="1"/>
              <p:nvPr/>
            </p:nvSpPr>
            <p:spPr>
              <a:xfrm>
                <a:off x="76200" y="38100"/>
                <a:ext cx="660400" cy="698500"/>
              </a:xfrm>
              <a:prstGeom prst="rect">
                <a:avLst/>
              </a:prstGeom>
              <a:solidFill>
                <a:schemeClr val="accent3"/>
              </a:solidFill>
              <a:ln>
                <a:solidFill>
                  <a:schemeClr val="accent3"/>
                </a:solidFill>
              </a:ln>
            </p:spPr>
            <p:txBody>
              <a:bodyPr lIns="50800" tIns="50800" rIns="50800" bIns="50800" rtlCol="0" anchor="ctr"/>
              <a:lstStyle/>
              <a:p>
                <a:pPr algn="ctr">
                  <a:lnSpc>
                    <a:spcPts val="3079"/>
                  </a:lnSpc>
                </a:pPr>
                <a:endParaRPr/>
              </a:p>
            </p:txBody>
          </p:sp>
        </p:grpSp>
        <p:sp>
          <p:nvSpPr>
            <p:cNvPr id="69" name="TextBox 24">
              <a:extLst>
                <a:ext uri="{FF2B5EF4-FFF2-40B4-BE49-F238E27FC236}">
                  <a16:creationId xmlns:a16="http://schemas.microsoft.com/office/drawing/2014/main" id="{65D75384-30A8-5788-FA0E-E1DB5853324A}"/>
                </a:ext>
              </a:extLst>
            </p:cNvPr>
            <p:cNvSpPr txBox="1"/>
            <p:nvPr/>
          </p:nvSpPr>
          <p:spPr>
            <a:xfrm>
              <a:off x="1412455" y="1588897"/>
              <a:ext cx="5429483" cy="276999"/>
            </a:xfrm>
            <a:prstGeom prst="rect">
              <a:avLst/>
            </a:prstGeom>
          </p:spPr>
          <p:txBody>
            <a:bodyPr wrap="square" lIns="0" tIns="0" rIns="0" bIns="0" rtlCol="0" anchor="t">
              <a:spAutoFit/>
            </a:bodyPr>
            <a:lstStyle/>
            <a:p>
              <a:r>
                <a:rPr lang="en-US" altLang="ko-KR" dirty="0">
                  <a:latin typeface="Source Han Sans KR Bold" panose="020B0600000101010101" charset="-127"/>
                  <a:ea typeface="Source Han Sans KR Bold" panose="020B0600000101010101" charset="-127"/>
                </a:rPr>
                <a:t>Visualize program flowcharts</a:t>
              </a:r>
              <a:endParaRPr lang="en-US" sz="3000" b="1" dirty="0">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72" name="TextBox 14">
            <a:extLst>
              <a:ext uri="{FF2B5EF4-FFF2-40B4-BE49-F238E27FC236}">
                <a16:creationId xmlns:a16="http://schemas.microsoft.com/office/drawing/2014/main" id="{52DC4B8E-1AC2-2B2B-B2E5-59A984485BC2}"/>
              </a:ext>
            </a:extLst>
          </p:cNvPr>
          <p:cNvSpPr txBox="1"/>
          <p:nvPr/>
        </p:nvSpPr>
        <p:spPr>
          <a:xfrm>
            <a:off x="676984" y="8802046"/>
            <a:ext cx="6924270" cy="733919"/>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In this section, you can use the program flowchart to visually explain how each function is connected.</a:t>
            </a:r>
            <a:endParaRPr lang="en-US" altLang="ko-KR" sz="15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pic>
        <p:nvPicPr>
          <p:cNvPr id="74" name="그림 73">
            <a:extLst>
              <a:ext uri="{FF2B5EF4-FFF2-40B4-BE49-F238E27FC236}">
                <a16:creationId xmlns:a16="http://schemas.microsoft.com/office/drawing/2014/main" id="{7215C2A8-8DAE-477D-4510-8ABD4F2E365A}"/>
              </a:ext>
            </a:extLst>
          </p:cNvPr>
          <p:cNvPicPr>
            <a:picLocks noChangeAspect="1"/>
          </p:cNvPicPr>
          <p:nvPr/>
        </p:nvPicPr>
        <p:blipFill>
          <a:blip r:embed="rId2"/>
          <a:stretch>
            <a:fillRect/>
          </a:stretch>
        </p:blipFill>
        <p:spPr>
          <a:xfrm>
            <a:off x="8140163" y="1586723"/>
            <a:ext cx="3169497" cy="3065184"/>
          </a:xfrm>
          <a:prstGeom prst="rect">
            <a:avLst/>
          </a:prstGeom>
        </p:spPr>
      </p:pic>
      <p:pic>
        <p:nvPicPr>
          <p:cNvPr id="76" name="그림 75">
            <a:extLst>
              <a:ext uri="{FF2B5EF4-FFF2-40B4-BE49-F238E27FC236}">
                <a16:creationId xmlns:a16="http://schemas.microsoft.com/office/drawing/2014/main" id="{89BAB4B2-7CC9-F1A6-313B-1A6C9827D268}"/>
              </a:ext>
            </a:extLst>
          </p:cNvPr>
          <p:cNvPicPr>
            <a:picLocks noChangeAspect="1"/>
          </p:cNvPicPr>
          <p:nvPr/>
        </p:nvPicPr>
        <p:blipFill>
          <a:blip r:embed="rId3"/>
          <a:stretch>
            <a:fillRect/>
          </a:stretch>
        </p:blipFill>
        <p:spPr>
          <a:xfrm>
            <a:off x="11426417" y="1585088"/>
            <a:ext cx="3203844" cy="3050897"/>
          </a:xfrm>
          <a:prstGeom prst="rect">
            <a:avLst/>
          </a:prstGeom>
        </p:spPr>
      </p:pic>
      <p:pic>
        <p:nvPicPr>
          <p:cNvPr id="78" name="그림 77">
            <a:extLst>
              <a:ext uri="{FF2B5EF4-FFF2-40B4-BE49-F238E27FC236}">
                <a16:creationId xmlns:a16="http://schemas.microsoft.com/office/drawing/2014/main" id="{5C81E926-4EB7-EFC9-31F7-46E5BA40EBB0}"/>
              </a:ext>
            </a:extLst>
          </p:cNvPr>
          <p:cNvPicPr>
            <a:picLocks noChangeAspect="1"/>
          </p:cNvPicPr>
          <p:nvPr/>
        </p:nvPicPr>
        <p:blipFill>
          <a:blip r:embed="rId4"/>
          <a:stretch>
            <a:fillRect/>
          </a:stretch>
        </p:blipFill>
        <p:spPr>
          <a:xfrm>
            <a:off x="8231689" y="4867275"/>
            <a:ext cx="2558018" cy="472500"/>
          </a:xfrm>
          <a:prstGeom prst="rect">
            <a:avLst/>
          </a:prstGeom>
        </p:spPr>
      </p:pic>
      <p:pic>
        <p:nvPicPr>
          <p:cNvPr id="80" name="그림 79">
            <a:extLst>
              <a:ext uri="{FF2B5EF4-FFF2-40B4-BE49-F238E27FC236}">
                <a16:creationId xmlns:a16="http://schemas.microsoft.com/office/drawing/2014/main" id="{3C795313-BBA4-68DE-D1AA-99C2E2C6C564}"/>
              </a:ext>
            </a:extLst>
          </p:cNvPr>
          <p:cNvPicPr>
            <a:picLocks noChangeAspect="1"/>
          </p:cNvPicPr>
          <p:nvPr/>
        </p:nvPicPr>
        <p:blipFill>
          <a:blip r:embed="rId5"/>
          <a:stretch>
            <a:fillRect/>
          </a:stretch>
        </p:blipFill>
        <p:spPr>
          <a:xfrm>
            <a:off x="9236631" y="5472266"/>
            <a:ext cx="4288759" cy="4041537"/>
          </a:xfrm>
          <a:prstGeom prst="rect">
            <a:avLst/>
          </a:prstGeom>
        </p:spPr>
      </p:pic>
      <p:sp>
        <p:nvSpPr>
          <p:cNvPr id="8" name="TextBox 18">
            <a:extLst>
              <a:ext uri="{FF2B5EF4-FFF2-40B4-BE49-F238E27FC236}">
                <a16:creationId xmlns:a16="http://schemas.microsoft.com/office/drawing/2014/main" id="{70AF67E8-6F96-AD93-9D89-5BA927BEF21F}"/>
              </a:ext>
            </a:extLst>
          </p:cNvPr>
          <p:cNvSpPr txBox="1"/>
          <p:nvPr/>
        </p:nvSpPr>
        <p:spPr>
          <a:xfrm>
            <a:off x="9953610" y="1049218"/>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extLst>
      <p:ext uri="{BB962C8B-B14F-4D97-AF65-F5344CB8AC3E}">
        <p14:creationId xmlns:p14="http://schemas.microsoft.com/office/powerpoint/2010/main" val="1602976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8B5E6749-1CCE-8786-053F-67EFE6BF6842}"/>
            </a:ext>
          </a:extLst>
        </p:cNvPr>
        <p:cNvGrpSpPr/>
        <p:nvPr/>
      </p:nvGrpSpPr>
      <p:grpSpPr>
        <a:xfrm>
          <a:off x="0" y="0"/>
          <a:ext cx="0" cy="0"/>
          <a:chOff x="0" y="0"/>
          <a:chExt cx="0" cy="0"/>
        </a:xfrm>
      </p:grpSpPr>
      <p:sp>
        <p:nvSpPr>
          <p:cNvPr id="16" name="TextBox 16">
            <a:extLst>
              <a:ext uri="{FF2B5EF4-FFF2-40B4-BE49-F238E27FC236}">
                <a16:creationId xmlns:a16="http://schemas.microsoft.com/office/drawing/2014/main" id="{CCF42770-2306-4FC4-0DCD-17EFD9DE0F76}"/>
              </a:ext>
            </a:extLst>
          </p:cNvPr>
          <p:cNvSpPr txBox="1"/>
          <p:nvPr/>
        </p:nvSpPr>
        <p:spPr>
          <a:xfrm>
            <a:off x="12429385" y="6925788"/>
            <a:ext cx="1549301" cy="422275"/>
          </a:xfrm>
          <a:prstGeom prst="rect">
            <a:avLst/>
          </a:prstGeom>
        </p:spPr>
        <p:txBody>
          <a:bodyPr lIns="0" tIns="0" rIns="0" bIns="0" rtlCol="0" anchor="t">
            <a:spAutoFit/>
          </a:bodyPr>
          <a:lstStyle/>
          <a:p>
            <a:pPr algn="ctr">
              <a:lnSpc>
                <a:spcPts val="3499"/>
              </a:lnSpc>
              <a:spcBef>
                <a:spcPct val="0"/>
              </a:spcBef>
            </a:pPr>
            <a:r>
              <a:rPr lang="en-US" sz="2499" b="1">
                <a:solidFill>
                  <a:srgbClr val="FEFBEE"/>
                </a:solidFill>
                <a:latin typeface="Source Han Sans KR Bold"/>
                <a:ea typeface="Source Han Sans KR Bold"/>
                <a:cs typeface="Source Han Sans KR Bold"/>
                <a:sym typeface="Source Han Sans KR Bold"/>
              </a:rPr>
              <a:t>문제점 분석</a:t>
            </a:r>
          </a:p>
        </p:txBody>
      </p:sp>
      <p:grpSp>
        <p:nvGrpSpPr>
          <p:cNvPr id="24" name="그룹 23">
            <a:extLst>
              <a:ext uri="{FF2B5EF4-FFF2-40B4-BE49-F238E27FC236}">
                <a16:creationId xmlns:a16="http://schemas.microsoft.com/office/drawing/2014/main" id="{C07AE4BE-F135-DC72-35C9-61C06838F85D}"/>
              </a:ext>
            </a:extLst>
          </p:cNvPr>
          <p:cNvGrpSpPr/>
          <p:nvPr/>
        </p:nvGrpSpPr>
        <p:grpSpPr>
          <a:xfrm>
            <a:off x="860320" y="765070"/>
            <a:ext cx="5692880" cy="868636"/>
            <a:chOff x="860320" y="765070"/>
            <a:chExt cx="5692880" cy="868636"/>
          </a:xfrm>
        </p:grpSpPr>
        <p:sp>
          <p:nvSpPr>
            <p:cNvPr id="25" name="AutoShape 2">
              <a:extLst>
                <a:ext uri="{FF2B5EF4-FFF2-40B4-BE49-F238E27FC236}">
                  <a16:creationId xmlns:a16="http://schemas.microsoft.com/office/drawing/2014/main" id="{866810AE-CCB4-FF5C-3F98-557056EA3F16}"/>
                </a:ext>
              </a:extLst>
            </p:cNvPr>
            <p:cNvSpPr/>
            <p:nvPr/>
          </p:nvSpPr>
          <p:spPr>
            <a:xfrm flipV="1">
              <a:off x="860320" y="1332006"/>
              <a:ext cx="2568680" cy="1506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6" name="TextBox 7">
              <a:extLst>
                <a:ext uri="{FF2B5EF4-FFF2-40B4-BE49-F238E27FC236}">
                  <a16:creationId xmlns:a16="http://schemas.microsoft.com/office/drawing/2014/main" id="{F24FD29B-7731-D383-3D03-73F05E099913}"/>
                </a:ext>
              </a:extLst>
            </p:cNvPr>
            <p:cNvSpPr txBox="1"/>
            <p:nvPr/>
          </p:nvSpPr>
          <p:spPr>
            <a:xfrm>
              <a:off x="923832" y="765070"/>
              <a:ext cx="5629368" cy="868636"/>
            </a:xfrm>
            <a:prstGeom prst="rect">
              <a:avLst/>
            </a:prstGeom>
          </p:spPr>
          <p:txBody>
            <a:bodyPr wrap="square" lIns="0" tIns="0" rIns="0" bIns="0" rtlCol="0" anchor="t">
              <a:spAutoFit/>
            </a:bodyPr>
            <a:lstStyle/>
            <a:p>
              <a:pPr>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07 </a:t>
              </a:r>
              <a:r>
                <a:rPr lang="en-US" altLang="ko-KR" sz="2800" b="1" dirty="0">
                  <a:solidFill>
                    <a:srgbClr val="090807"/>
                  </a:solidFill>
                  <a:latin typeface="Source Han Sans KR Bold" panose="020B0600000101010101" charset="-127"/>
                  <a:ea typeface="Source Han Sans KR Bold" panose="020B0600000101010101" charset="-127"/>
                  <a:cs typeface="Raleway Bold"/>
                  <a:sym typeface="Raleway Bold"/>
                </a:rPr>
                <a:t>Example of code execution</a:t>
              </a:r>
            </a:p>
            <a:p>
              <a:pPr algn="l">
                <a:lnSpc>
                  <a:spcPts val="3499"/>
                </a:lnSpc>
                <a:spcBef>
                  <a:spcPct val="0"/>
                </a:spcBef>
              </a:pPr>
              <a:endParaRPr lang="en-US" sz="2499" b="1" dirty="0">
                <a:solidFill>
                  <a:srgbClr val="090807"/>
                </a:solidFill>
                <a:latin typeface="Source Han Sans KR Bold"/>
                <a:ea typeface="Source Han Sans KR Bold"/>
                <a:cs typeface="Source Han Sans KR Bold"/>
                <a:sym typeface="Source Han Sans KR Bold"/>
              </a:endParaRPr>
            </a:p>
          </p:txBody>
        </p:sp>
      </p:grpSp>
      <p:sp>
        <p:nvSpPr>
          <p:cNvPr id="32" name="TextBox 10">
            <a:extLst>
              <a:ext uri="{FF2B5EF4-FFF2-40B4-BE49-F238E27FC236}">
                <a16:creationId xmlns:a16="http://schemas.microsoft.com/office/drawing/2014/main" id="{450A9515-B3FF-6D03-807D-5AA929635C0A}"/>
              </a:ext>
            </a:extLst>
          </p:cNvPr>
          <p:cNvSpPr txBox="1"/>
          <p:nvPr/>
        </p:nvSpPr>
        <p:spPr>
          <a:xfrm>
            <a:off x="923832" y="1489649"/>
            <a:ext cx="2247971" cy="843033"/>
          </a:xfrm>
          <a:prstGeom prst="rect">
            <a:avLst/>
          </a:prstGeom>
        </p:spPr>
        <p:txBody>
          <a:bodyPr lIns="50800" tIns="50800" rIns="50800" bIns="50800" rtlCol="0" anchor="ctr"/>
          <a:lstStyle/>
          <a:p>
            <a:pPr algn="ctr">
              <a:lnSpc>
                <a:spcPts val="3079"/>
              </a:lnSpc>
            </a:pPr>
            <a:endParaRPr/>
          </a:p>
        </p:txBody>
      </p:sp>
      <p:grpSp>
        <p:nvGrpSpPr>
          <p:cNvPr id="41" name="그룹 40">
            <a:extLst>
              <a:ext uri="{FF2B5EF4-FFF2-40B4-BE49-F238E27FC236}">
                <a16:creationId xmlns:a16="http://schemas.microsoft.com/office/drawing/2014/main" id="{8B7A5C64-FE22-A07F-8633-8D1F27870977}"/>
              </a:ext>
            </a:extLst>
          </p:cNvPr>
          <p:cNvGrpSpPr/>
          <p:nvPr/>
        </p:nvGrpSpPr>
        <p:grpSpPr>
          <a:xfrm>
            <a:off x="757492" y="3035305"/>
            <a:ext cx="3292329" cy="928329"/>
            <a:chOff x="5404880" y="5492464"/>
            <a:chExt cx="3292329" cy="928329"/>
          </a:xfrm>
        </p:grpSpPr>
        <p:grpSp>
          <p:nvGrpSpPr>
            <p:cNvPr id="42" name="Group 15">
              <a:extLst>
                <a:ext uri="{FF2B5EF4-FFF2-40B4-BE49-F238E27FC236}">
                  <a16:creationId xmlns:a16="http://schemas.microsoft.com/office/drawing/2014/main" id="{F7E4A1C0-BAC6-2BB5-4A9C-ED7053872BF0}"/>
                </a:ext>
              </a:extLst>
            </p:cNvPr>
            <p:cNvGrpSpPr/>
            <p:nvPr/>
          </p:nvGrpSpPr>
          <p:grpSpPr>
            <a:xfrm>
              <a:off x="5404880" y="5492464"/>
              <a:ext cx="3292329" cy="698372"/>
              <a:chOff x="0" y="0"/>
              <a:chExt cx="867115" cy="183933"/>
            </a:xfrm>
          </p:grpSpPr>
          <p:sp>
            <p:nvSpPr>
              <p:cNvPr id="44" name="Freeform 16">
                <a:extLst>
                  <a:ext uri="{FF2B5EF4-FFF2-40B4-BE49-F238E27FC236}">
                    <a16:creationId xmlns:a16="http://schemas.microsoft.com/office/drawing/2014/main" id="{261F7111-2C6A-D10C-4E0A-E9644F5B5F4B}"/>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45" name="TextBox 17">
                <a:extLst>
                  <a:ext uri="{FF2B5EF4-FFF2-40B4-BE49-F238E27FC236}">
                    <a16:creationId xmlns:a16="http://schemas.microsoft.com/office/drawing/2014/main" id="{8F1DA90D-6212-4C84-F329-7FA1BCC533B3}"/>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43" name="TextBox 24">
              <a:extLst>
                <a:ext uri="{FF2B5EF4-FFF2-40B4-BE49-F238E27FC236}">
                  <a16:creationId xmlns:a16="http://schemas.microsoft.com/office/drawing/2014/main" id="{07B981AF-59ED-51DE-D25C-F5986EA8B875}"/>
                </a:ext>
              </a:extLst>
            </p:cNvPr>
            <p:cNvSpPr txBox="1"/>
            <p:nvPr/>
          </p:nvSpPr>
          <p:spPr>
            <a:xfrm>
              <a:off x="5895431" y="5575433"/>
              <a:ext cx="2311226" cy="845360"/>
            </a:xfrm>
            <a:prstGeom prst="rect">
              <a:avLst/>
            </a:prstGeom>
          </p:spPr>
          <p:txBody>
            <a:bodyPr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Example alarm settings</a:t>
              </a:r>
              <a:endParaRPr lang="en-US" sz="2000"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1" name="TextBox 14">
            <a:extLst>
              <a:ext uri="{FF2B5EF4-FFF2-40B4-BE49-F238E27FC236}">
                <a16:creationId xmlns:a16="http://schemas.microsoft.com/office/drawing/2014/main" id="{02071694-866B-C235-0165-331328B3F5EB}"/>
              </a:ext>
            </a:extLst>
          </p:cNvPr>
          <p:cNvSpPr txBox="1"/>
          <p:nvPr/>
        </p:nvSpPr>
        <p:spPr>
          <a:xfrm>
            <a:off x="767919" y="3975508"/>
            <a:ext cx="6924270" cy="1117870"/>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1. The user enters "07:00" and sets the alarm.</a:t>
            </a:r>
            <a:br>
              <a:rPr lang="en-US" altLang="ko-KR" sz="2000" dirty="0">
                <a:latin typeface="Source Han Sans KR Bold" panose="020B0600000101010101" charset="-127"/>
                <a:ea typeface="Source Han Sans KR Bold" panose="020B0600000101010101" charset="-127"/>
              </a:rPr>
            </a:br>
            <a:r>
              <a:rPr lang="en-US" altLang="ko-KR" sz="2000" dirty="0">
                <a:latin typeface="Source Han Sans KR Bold" panose="020B0600000101010101" charset="-127"/>
                <a:ea typeface="Source Han Sans KR Bold" panose="020B0600000101010101" charset="-127"/>
              </a:rPr>
              <a:t>2. </a:t>
            </a:r>
            <a:r>
              <a:rPr lang="en-US" altLang="ko-KR" dirty="0">
                <a:latin typeface="Source Han Sans KR Bold" panose="020B0600000101010101" charset="-127"/>
                <a:ea typeface="Source Han Sans KR Bold" panose="020B0600000101010101" charset="-127"/>
              </a:rPr>
              <a:t>"07:00" is added to the alarm list, and the alarm starts ringing at 07:00.</a:t>
            </a:r>
            <a:endParaRPr lang="en-US" altLang="ko-KR" sz="2000" b="1" dirty="0">
              <a:solidFill>
                <a:srgbClr val="090807"/>
              </a:solidFill>
              <a:latin typeface="Source Han Sans KR Bold" panose="020B0600000101010101" charset="-127"/>
              <a:ea typeface="Source Han Sans KR Bold" panose="020B0600000101010101" charset="-127"/>
              <a:cs typeface="Source Han Sans KR"/>
              <a:sym typeface="Source Han Sans KR"/>
            </a:endParaRPr>
          </a:p>
        </p:txBody>
      </p:sp>
      <p:grpSp>
        <p:nvGrpSpPr>
          <p:cNvPr id="52" name="그룹 51">
            <a:extLst>
              <a:ext uri="{FF2B5EF4-FFF2-40B4-BE49-F238E27FC236}">
                <a16:creationId xmlns:a16="http://schemas.microsoft.com/office/drawing/2014/main" id="{BAD84D32-AF42-A7FB-307D-4F245B65215D}"/>
              </a:ext>
            </a:extLst>
          </p:cNvPr>
          <p:cNvGrpSpPr/>
          <p:nvPr/>
        </p:nvGrpSpPr>
        <p:grpSpPr>
          <a:xfrm>
            <a:off x="757492" y="5894924"/>
            <a:ext cx="3292329" cy="929437"/>
            <a:chOff x="5404880" y="5492464"/>
            <a:chExt cx="3292329" cy="929437"/>
          </a:xfrm>
        </p:grpSpPr>
        <p:grpSp>
          <p:nvGrpSpPr>
            <p:cNvPr id="53" name="Group 15">
              <a:extLst>
                <a:ext uri="{FF2B5EF4-FFF2-40B4-BE49-F238E27FC236}">
                  <a16:creationId xmlns:a16="http://schemas.microsoft.com/office/drawing/2014/main" id="{DEE67A1D-FB0B-4A37-30DD-09CB66B183CD}"/>
                </a:ext>
              </a:extLst>
            </p:cNvPr>
            <p:cNvGrpSpPr/>
            <p:nvPr/>
          </p:nvGrpSpPr>
          <p:grpSpPr>
            <a:xfrm>
              <a:off x="5404880" y="5492464"/>
              <a:ext cx="3292329" cy="698372"/>
              <a:chOff x="0" y="0"/>
              <a:chExt cx="867115" cy="183933"/>
            </a:xfrm>
          </p:grpSpPr>
          <p:sp>
            <p:nvSpPr>
              <p:cNvPr id="55" name="Freeform 16">
                <a:extLst>
                  <a:ext uri="{FF2B5EF4-FFF2-40B4-BE49-F238E27FC236}">
                    <a16:creationId xmlns:a16="http://schemas.microsoft.com/office/drawing/2014/main" id="{D7280BDA-F129-914B-6BEC-04DEED8C0C6F}"/>
                  </a:ext>
                </a:extLst>
              </p:cNvPr>
              <p:cNvSpPr/>
              <p:nvPr/>
            </p:nvSpPr>
            <p:spPr>
              <a:xfrm>
                <a:off x="0" y="0"/>
                <a:ext cx="867115" cy="183933"/>
              </a:xfrm>
              <a:custGeom>
                <a:avLst/>
                <a:gdLst/>
                <a:ahLst/>
                <a:cxnLst/>
                <a:rect l="l" t="t" r="r" b="b"/>
                <a:pathLst>
                  <a:path w="867115" h="183933">
                    <a:moveTo>
                      <a:pt x="91967" y="0"/>
                    </a:moveTo>
                    <a:lnTo>
                      <a:pt x="775149" y="0"/>
                    </a:lnTo>
                    <a:cubicBezTo>
                      <a:pt x="799540" y="0"/>
                      <a:pt x="822932" y="9689"/>
                      <a:pt x="840179" y="26936"/>
                    </a:cubicBezTo>
                    <a:cubicBezTo>
                      <a:pt x="857426" y="44184"/>
                      <a:pt x="867115" y="67576"/>
                      <a:pt x="867115" y="91967"/>
                    </a:cubicBezTo>
                    <a:lnTo>
                      <a:pt x="867115" y="91967"/>
                    </a:lnTo>
                    <a:cubicBezTo>
                      <a:pt x="867115" y="116358"/>
                      <a:pt x="857426" y="139750"/>
                      <a:pt x="840179" y="156997"/>
                    </a:cubicBezTo>
                    <a:cubicBezTo>
                      <a:pt x="822932" y="174244"/>
                      <a:pt x="799540" y="183933"/>
                      <a:pt x="775149"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56" name="TextBox 17">
                <a:extLst>
                  <a:ext uri="{FF2B5EF4-FFF2-40B4-BE49-F238E27FC236}">
                    <a16:creationId xmlns:a16="http://schemas.microsoft.com/office/drawing/2014/main" id="{858BBF7A-5665-7B18-9E98-223C85391041}"/>
                  </a:ext>
                </a:extLst>
              </p:cNvPr>
              <p:cNvSpPr txBox="1"/>
              <p:nvPr/>
            </p:nvSpPr>
            <p:spPr>
              <a:xfrm>
                <a:off x="0" y="-38100"/>
                <a:ext cx="867115" cy="222033"/>
              </a:xfrm>
              <a:prstGeom prst="rect">
                <a:avLst/>
              </a:prstGeom>
            </p:spPr>
            <p:txBody>
              <a:bodyPr lIns="50800" tIns="50800" rIns="50800" bIns="50800" rtlCol="0" anchor="ctr"/>
              <a:lstStyle/>
              <a:p>
                <a:pPr algn="ctr">
                  <a:lnSpc>
                    <a:spcPts val="3079"/>
                  </a:lnSpc>
                </a:pPr>
                <a:endParaRPr/>
              </a:p>
            </p:txBody>
          </p:sp>
        </p:grpSp>
        <p:sp>
          <p:nvSpPr>
            <p:cNvPr id="54" name="TextBox 24">
              <a:extLst>
                <a:ext uri="{FF2B5EF4-FFF2-40B4-BE49-F238E27FC236}">
                  <a16:creationId xmlns:a16="http://schemas.microsoft.com/office/drawing/2014/main" id="{C6AF541F-86C9-F852-D531-2EAA55522F9D}"/>
                </a:ext>
              </a:extLst>
            </p:cNvPr>
            <p:cNvSpPr txBox="1"/>
            <p:nvPr/>
          </p:nvSpPr>
          <p:spPr>
            <a:xfrm>
              <a:off x="5579401" y="5576541"/>
              <a:ext cx="3014650" cy="845360"/>
            </a:xfrm>
            <a:prstGeom prst="rect">
              <a:avLst/>
            </a:prstGeom>
          </p:spPr>
          <p:txBody>
            <a:bodyPr wrap="square" lIns="0" tIns="0" rIns="0" bIns="0" rtlCol="0" anchor="t">
              <a:spAutoFit/>
            </a:bodyPr>
            <a:lstStyle/>
            <a:p>
              <a:pPr algn="ctr">
                <a:lnSpc>
                  <a:spcPts val="3499"/>
                </a:lnSpc>
                <a:spcBef>
                  <a:spcPct val="0"/>
                </a:spcBef>
              </a:pPr>
              <a:r>
                <a:rPr lang="en-US" altLang="ko-KR" dirty="0">
                  <a:solidFill>
                    <a:schemeClr val="bg1"/>
                  </a:solidFill>
                  <a:latin typeface="Source Han Sans KR Bold" panose="020B0600000101010101" charset="-127"/>
                  <a:ea typeface="Source Han Sans KR Bold" panose="020B0600000101010101" charset="-127"/>
                </a:rPr>
                <a:t>Alarm sounds and shut down</a:t>
              </a:r>
              <a:endParaRPr lang="en-US" sz="2000" b="1" dirty="0">
                <a:solidFill>
                  <a:schemeClr val="bg1"/>
                </a:solidFill>
                <a:latin typeface="Source Han Sans KR Bold" panose="020B0600000101010101" charset="-127"/>
                <a:ea typeface="Source Han Sans KR Bold" panose="020B0600000101010101" charset="-127"/>
                <a:cs typeface="Source Han Sans KR Bold"/>
                <a:sym typeface="Source Han Sans KR Bold"/>
              </a:endParaRPr>
            </a:p>
          </p:txBody>
        </p:sp>
      </p:grpSp>
      <p:sp>
        <p:nvSpPr>
          <p:cNvPr id="57" name="TextBox 14">
            <a:extLst>
              <a:ext uri="{FF2B5EF4-FFF2-40B4-BE49-F238E27FC236}">
                <a16:creationId xmlns:a16="http://schemas.microsoft.com/office/drawing/2014/main" id="{39825E13-328B-7CD1-4006-F3B653BD46FD}"/>
              </a:ext>
            </a:extLst>
          </p:cNvPr>
          <p:cNvSpPr txBox="1"/>
          <p:nvPr/>
        </p:nvSpPr>
        <p:spPr>
          <a:xfrm>
            <a:off x="757492" y="6942103"/>
            <a:ext cx="6070008" cy="739818"/>
          </a:xfrm>
          <a:prstGeom prst="rect">
            <a:avLst/>
          </a:prstGeom>
        </p:spPr>
        <p:txBody>
          <a:bodyPr wrap="square" lIns="0" tIns="0" rIns="0" bIns="0" rtlCol="0" anchor="t">
            <a:spAutoFit/>
          </a:bodyPr>
          <a:lstStyle/>
          <a:p>
            <a:pPr>
              <a:lnSpc>
                <a:spcPts val="3000"/>
              </a:lnSpc>
            </a:pPr>
            <a:r>
              <a:rPr lang="en-US" altLang="ko-KR" dirty="0">
                <a:latin typeface="Source Han Sans KR Bold" panose="020B0600000101010101" charset="-127"/>
                <a:ea typeface="Source Han Sans KR Bold" panose="020B0600000101010101" charset="-127"/>
              </a:rPr>
              <a:t>The alarm goes off, and the user presses the "OK" button to end the alarm.</a:t>
            </a:r>
            <a:endParaRPr lang="en-US" altLang="ko-KR" sz="2000" b="1" dirty="0">
              <a:solidFill>
                <a:srgbClr val="090807"/>
              </a:solidFill>
              <a:latin typeface="Source Han Sans KR Bold" panose="020B0600000101010101" charset="-127"/>
              <a:ea typeface="Source Han Sans KR Bold" panose="020B0600000101010101" charset="-127"/>
              <a:sym typeface="Source Han Sans KR"/>
            </a:endParaRPr>
          </a:p>
        </p:txBody>
      </p:sp>
      <p:grpSp>
        <p:nvGrpSpPr>
          <p:cNvPr id="59" name="Group 3">
            <a:extLst>
              <a:ext uri="{FF2B5EF4-FFF2-40B4-BE49-F238E27FC236}">
                <a16:creationId xmlns:a16="http://schemas.microsoft.com/office/drawing/2014/main" id="{CB22CFE5-4A39-2AA9-2859-3CD5BB4E53C5}"/>
              </a:ext>
            </a:extLst>
          </p:cNvPr>
          <p:cNvGrpSpPr/>
          <p:nvPr/>
        </p:nvGrpSpPr>
        <p:grpSpPr>
          <a:xfrm>
            <a:off x="8001000" y="571500"/>
            <a:ext cx="6705600" cy="9052740"/>
            <a:chOff x="0" y="-38100"/>
            <a:chExt cx="1746408" cy="1765561"/>
          </a:xfrm>
        </p:grpSpPr>
        <p:sp>
          <p:nvSpPr>
            <p:cNvPr id="61" name="Freeform 4">
              <a:extLst>
                <a:ext uri="{FF2B5EF4-FFF2-40B4-BE49-F238E27FC236}">
                  <a16:creationId xmlns:a16="http://schemas.microsoft.com/office/drawing/2014/main" id="{EF65A2DE-F50C-BB00-12AE-D6949A379B77}"/>
                </a:ext>
              </a:extLst>
            </p:cNvPr>
            <p:cNvSpPr/>
            <p:nvPr/>
          </p:nvSpPr>
          <p:spPr>
            <a:xfrm>
              <a:off x="0" y="0"/>
              <a:ext cx="1746408" cy="1727461"/>
            </a:xfrm>
            <a:custGeom>
              <a:avLst/>
              <a:gdLst/>
              <a:ahLst/>
              <a:cxnLst/>
              <a:rect l="l" t="t" r="r" b="b"/>
              <a:pathLst>
                <a:path w="1746408" h="1727461">
                  <a:moveTo>
                    <a:pt x="0" y="0"/>
                  </a:moveTo>
                  <a:lnTo>
                    <a:pt x="1746408" y="0"/>
                  </a:lnTo>
                  <a:lnTo>
                    <a:pt x="1746408" y="1727461"/>
                  </a:lnTo>
                  <a:lnTo>
                    <a:pt x="0" y="1727461"/>
                  </a:lnTo>
                  <a:close/>
                </a:path>
              </a:pathLst>
            </a:custGeom>
            <a:solidFill>
              <a:srgbClr val="000000">
                <a:alpha val="0"/>
              </a:srgbClr>
            </a:solidFill>
            <a:ln w="9525" cap="sq">
              <a:solidFill>
                <a:srgbClr val="090807"/>
              </a:solidFill>
              <a:prstDash val="solid"/>
              <a:miter/>
            </a:ln>
          </p:spPr>
          <p:txBody>
            <a:bodyPr/>
            <a:lstStyle/>
            <a:p>
              <a:endParaRPr lang="ko-KR" altLang="en-US"/>
            </a:p>
          </p:txBody>
        </p:sp>
        <p:sp>
          <p:nvSpPr>
            <p:cNvPr id="62" name="TextBox 5">
              <a:extLst>
                <a:ext uri="{FF2B5EF4-FFF2-40B4-BE49-F238E27FC236}">
                  <a16:creationId xmlns:a16="http://schemas.microsoft.com/office/drawing/2014/main" id="{48C850EA-EB57-3DA7-CBCE-7FC8BB08B710}"/>
                </a:ext>
              </a:extLst>
            </p:cNvPr>
            <p:cNvSpPr txBox="1"/>
            <p:nvPr/>
          </p:nvSpPr>
          <p:spPr>
            <a:xfrm>
              <a:off x="0" y="-38100"/>
              <a:ext cx="1746408" cy="1765561"/>
            </a:xfrm>
            <a:prstGeom prst="rect">
              <a:avLst/>
            </a:prstGeom>
          </p:spPr>
          <p:txBody>
            <a:bodyPr lIns="50800" tIns="50800" rIns="50800" bIns="50800" rtlCol="0" anchor="ctr"/>
            <a:lstStyle/>
            <a:p>
              <a:pPr algn="ctr">
                <a:lnSpc>
                  <a:spcPts val="3079"/>
                </a:lnSpc>
              </a:pPr>
              <a:endParaRPr/>
            </a:p>
          </p:txBody>
        </p:sp>
      </p:grpSp>
      <p:grpSp>
        <p:nvGrpSpPr>
          <p:cNvPr id="6" name="그룹 5">
            <a:extLst>
              <a:ext uri="{FF2B5EF4-FFF2-40B4-BE49-F238E27FC236}">
                <a16:creationId xmlns:a16="http://schemas.microsoft.com/office/drawing/2014/main" id="{941E9B26-9632-098E-B6A8-EBDEB650D383}"/>
              </a:ext>
            </a:extLst>
          </p:cNvPr>
          <p:cNvGrpSpPr/>
          <p:nvPr/>
        </p:nvGrpSpPr>
        <p:grpSpPr>
          <a:xfrm>
            <a:off x="837861" y="1573802"/>
            <a:ext cx="6004077" cy="912777"/>
            <a:chOff x="837861" y="1573802"/>
            <a:chExt cx="6004077" cy="912777"/>
          </a:xfrm>
        </p:grpSpPr>
        <p:grpSp>
          <p:nvGrpSpPr>
            <p:cNvPr id="2" name="Group 5">
              <a:extLst>
                <a:ext uri="{FF2B5EF4-FFF2-40B4-BE49-F238E27FC236}">
                  <a16:creationId xmlns:a16="http://schemas.microsoft.com/office/drawing/2014/main" id="{BBCCA726-12DC-0931-3910-C5411C556B60}"/>
                </a:ext>
              </a:extLst>
            </p:cNvPr>
            <p:cNvGrpSpPr/>
            <p:nvPr/>
          </p:nvGrpSpPr>
          <p:grpSpPr>
            <a:xfrm>
              <a:off x="837861" y="1573802"/>
              <a:ext cx="477645" cy="487535"/>
              <a:chOff x="0" y="0"/>
              <a:chExt cx="812800" cy="812800"/>
            </a:xfrm>
            <a:solidFill>
              <a:srgbClr val="0070C0"/>
            </a:solidFill>
          </p:grpSpPr>
          <p:sp>
            <p:nvSpPr>
              <p:cNvPr id="3" name="Freeform 6">
                <a:extLst>
                  <a:ext uri="{FF2B5EF4-FFF2-40B4-BE49-F238E27FC236}">
                    <a16:creationId xmlns:a16="http://schemas.microsoft.com/office/drawing/2014/main" id="{529225B5-BA9D-1611-6EF6-D90CE5E0833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a:ln cap="sq">
                <a:noFill/>
                <a:prstDash val="solid"/>
                <a:miter/>
              </a:ln>
            </p:spPr>
            <p:txBody>
              <a:bodyPr/>
              <a:lstStyle/>
              <a:p>
                <a:endParaRPr lang="ko-KR" altLang="en-US"/>
              </a:p>
            </p:txBody>
          </p:sp>
          <p:sp>
            <p:nvSpPr>
              <p:cNvPr id="4" name="TextBox 7">
                <a:extLst>
                  <a:ext uri="{FF2B5EF4-FFF2-40B4-BE49-F238E27FC236}">
                    <a16:creationId xmlns:a16="http://schemas.microsoft.com/office/drawing/2014/main" id="{9E9FAA02-C337-E6F3-1CAA-3298834EE5BE}"/>
                  </a:ext>
                </a:extLst>
              </p:cNvPr>
              <p:cNvSpPr txBox="1"/>
              <p:nvPr/>
            </p:nvSpPr>
            <p:spPr>
              <a:xfrm>
                <a:off x="76200" y="38100"/>
                <a:ext cx="660400" cy="698500"/>
              </a:xfrm>
              <a:prstGeom prst="rect">
                <a:avLst/>
              </a:prstGeom>
              <a:solidFill>
                <a:schemeClr val="accent4"/>
              </a:solidFill>
              <a:ln>
                <a:solidFill>
                  <a:schemeClr val="accent4"/>
                </a:solidFill>
              </a:ln>
            </p:spPr>
            <p:txBody>
              <a:bodyPr lIns="50800" tIns="50800" rIns="50800" bIns="50800" rtlCol="0" anchor="ctr"/>
              <a:lstStyle/>
              <a:p>
                <a:pPr algn="ctr">
                  <a:lnSpc>
                    <a:spcPts val="3079"/>
                  </a:lnSpc>
                </a:pPr>
                <a:endParaRPr/>
              </a:p>
            </p:txBody>
          </p:sp>
        </p:grpSp>
        <p:sp>
          <p:nvSpPr>
            <p:cNvPr id="5" name="TextBox 24">
              <a:extLst>
                <a:ext uri="{FF2B5EF4-FFF2-40B4-BE49-F238E27FC236}">
                  <a16:creationId xmlns:a16="http://schemas.microsoft.com/office/drawing/2014/main" id="{4E20CD80-CEF8-6FF4-A703-0E0EA698A06C}"/>
                </a:ext>
              </a:extLst>
            </p:cNvPr>
            <p:cNvSpPr txBox="1"/>
            <p:nvPr/>
          </p:nvSpPr>
          <p:spPr>
            <a:xfrm>
              <a:off x="1412455" y="1588897"/>
              <a:ext cx="5429483" cy="897682"/>
            </a:xfrm>
            <a:prstGeom prst="rect">
              <a:avLst/>
            </a:prstGeom>
          </p:spPr>
          <p:txBody>
            <a:bodyPr wrap="square" lIns="0" tIns="0" rIns="0" bIns="0" rtlCol="0" anchor="t">
              <a:spAutoFit/>
            </a:bodyPr>
            <a:lstStyle/>
            <a:p>
              <a:pPr>
                <a:lnSpc>
                  <a:spcPts val="3499"/>
                </a:lnSpc>
                <a:spcBef>
                  <a:spcPct val="0"/>
                </a:spcBef>
              </a:pPr>
              <a:r>
                <a:rPr lang="en-US" altLang="ko-KR" sz="2500" b="1" dirty="0">
                  <a:solidFill>
                    <a:srgbClr val="090807"/>
                  </a:solidFill>
                  <a:latin typeface="Source Han Sans KR Bold" panose="020B0600000101010101" charset="-127"/>
                  <a:ea typeface="Source Han Sans KR Bold" panose="020B0600000101010101" charset="-127"/>
                  <a:cs typeface="Raleway Bold"/>
                  <a:sym typeface="Raleway Bold"/>
                </a:rPr>
                <a:t>Example of code execution</a:t>
              </a:r>
            </a:p>
            <a:p>
              <a:pPr>
                <a:lnSpc>
                  <a:spcPts val="3499"/>
                </a:lnSpc>
                <a:spcBef>
                  <a:spcPct val="0"/>
                </a:spcBef>
              </a:pPr>
              <a:endParaRPr lang="en-US" altLang="ko-KR" sz="2500" b="1" dirty="0">
                <a:solidFill>
                  <a:srgbClr val="090807"/>
                </a:solidFill>
                <a:latin typeface="Source Han Sans KR Bold"/>
                <a:ea typeface="Source Han Sans KR Bold"/>
                <a:cs typeface="Source Han Sans KR Bold"/>
                <a:sym typeface="Source Han Sans KR Bold"/>
              </a:endParaRPr>
            </a:p>
          </p:txBody>
        </p:sp>
      </p:grpSp>
      <p:pic>
        <p:nvPicPr>
          <p:cNvPr id="11" name="그림 10">
            <a:extLst>
              <a:ext uri="{FF2B5EF4-FFF2-40B4-BE49-F238E27FC236}">
                <a16:creationId xmlns:a16="http://schemas.microsoft.com/office/drawing/2014/main" id="{40F0CABD-B0D9-55DA-9875-464BB594BB88}"/>
              </a:ext>
            </a:extLst>
          </p:cNvPr>
          <p:cNvPicPr>
            <a:picLocks noChangeAspect="1"/>
          </p:cNvPicPr>
          <p:nvPr/>
        </p:nvPicPr>
        <p:blipFill>
          <a:blip r:embed="rId2"/>
          <a:stretch>
            <a:fillRect/>
          </a:stretch>
        </p:blipFill>
        <p:spPr>
          <a:xfrm>
            <a:off x="8194772" y="1570332"/>
            <a:ext cx="3039622" cy="2929945"/>
          </a:xfrm>
          <a:prstGeom prst="rect">
            <a:avLst/>
          </a:prstGeom>
        </p:spPr>
      </p:pic>
      <p:pic>
        <p:nvPicPr>
          <p:cNvPr id="13" name="그림 12">
            <a:extLst>
              <a:ext uri="{FF2B5EF4-FFF2-40B4-BE49-F238E27FC236}">
                <a16:creationId xmlns:a16="http://schemas.microsoft.com/office/drawing/2014/main" id="{C42AF8A1-043E-E953-8EC2-A20805239E97}"/>
              </a:ext>
            </a:extLst>
          </p:cNvPr>
          <p:cNvPicPr>
            <a:picLocks noChangeAspect="1"/>
          </p:cNvPicPr>
          <p:nvPr/>
        </p:nvPicPr>
        <p:blipFill>
          <a:blip r:embed="rId3"/>
          <a:stretch>
            <a:fillRect/>
          </a:stretch>
        </p:blipFill>
        <p:spPr>
          <a:xfrm>
            <a:off x="11413938" y="1489649"/>
            <a:ext cx="3061021" cy="2929945"/>
          </a:xfrm>
          <a:prstGeom prst="rect">
            <a:avLst/>
          </a:prstGeom>
        </p:spPr>
      </p:pic>
      <p:pic>
        <p:nvPicPr>
          <p:cNvPr id="15" name="그림 14">
            <a:extLst>
              <a:ext uri="{FF2B5EF4-FFF2-40B4-BE49-F238E27FC236}">
                <a16:creationId xmlns:a16="http://schemas.microsoft.com/office/drawing/2014/main" id="{35D124C1-9F46-BD1F-72A0-CC6BA0BE6A89}"/>
              </a:ext>
            </a:extLst>
          </p:cNvPr>
          <p:cNvPicPr>
            <a:picLocks noChangeAspect="1"/>
          </p:cNvPicPr>
          <p:nvPr/>
        </p:nvPicPr>
        <p:blipFill>
          <a:blip r:embed="rId4"/>
          <a:stretch>
            <a:fillRect/>
          </a:stretch>
        </p:blipFill>
        <p:spPr>
          <a:xfrm>
            <a:off x="8194772" y="4757552"/>
            <a:ext cx="3039623" cy="3024463"/>
          </a:xfrm>
          <a:prstGeom prst="rect">
            <a:avLst/>
          </a:prstGeom>
        </p:spPr>
      </p:pic>
      <p:pic>
        <p:nvPicPr>
          <p:cNvPr id="18" name="그림 17">
            <a:extLst>
              <a:ext uri="{FF2B5EF4-FFF2-40B4-BE49-F238E27FC236}">
                <a16:creationId xmlns:a16="http://schemas.microsoft.com/office/drawing/2014/main" id="{8E69F702-5D96-017E-4654-F41A672FD392}"/>
              </a:ext>
            </a:extLst>
          </p:cNvPr>
          <p:cNvPicPr>
            <a:picLocks noChangeAspect="1"/>
          </p:cNvPicPr>
          <p:nvPr/>
        </p:nvPicPr>
        <p:blipFill>
          <a:blip r:embed="rId5"/>
          <a:stretch>
            <a:fillRect/>
          </a:stretch>
        </p:blipFill>
        <p:spPr>
          <a:xfrm>
            <a:off x="11399500" y="4802132"/>
            <a:ext cx="3070208" cy="2929945"/>
          </a:xfrm>
          <a:prstGeom prst="rect">
            <a:avLst/>
          </a:prstGeom>
        </p:spPr>
      </p:pic>
      <p:sp>
        <p:nvSpPr>
          <p:cNvPr id="7" name="TextBox 18">
            <a:extLst>
              <a:ext uri="{FF2B5EF4-FFF2-40B4-BE49-F238E27FC236}">
                <a16:creationId xmlns:a16="http://schemas.microsoft.com/office/drawing/2014/main" id="{1A1A8BE3-8C6E-5EF9-6F65-430961949383}"/>
              </a:ext>
            </a:extLst>
          </p:cNvPr>
          <p:cNvSpPr txBox="1"/>
          <p:nvPr/>
        </p:nvSpPr>
        <p:spPr>
          <a:xfrm>
            <a:off x="9953610" y="1049218"/>
            <a:ext cx="2621493" cy="300339"/>
          </a:xfrm>
          <a:prstGeom prst="rect">
            <a:avLst/>
          </a:prstGeom>
        </p:spPr>
        <p:txBody>
          <a:bodyPr wrap="square" lIns="0" tIns="0" rIns="0" bIns="0" rtlCol="0" anchor="t">
            <a:spAutoFit/>
          </a:bodyPr>
          <a:lstStyle/>
          <a:p>
            <a:pPr algn="ctr">
              <a:lnSpc>
                <a:spcPts val="2520"/>
              </a:lnSpc>
              <a:spcBef>
                <a:spcPct val="0"/>
              </a:spcBef>
            </a:pPr>
            <a:r>
              <a:rPr lang="en-US" sz="1800" b="1" dirty="0">
                <a:solidFill>
                  <a:srgbClr val="090807"/>
                </a:solidFill>
                <a:latin typeface="Source Han Sans KR Bold"/>
                <a:ea typeface="Source Han Sans KR Bold"/>
                <a:cs typeface="Source Han Sans KR Bold"/>
                <a:sym typeface="Source Han Sans KR Bold"/>
              </a:rPr>
              <a:t>Execution screen</a:t>
            </a:r>
          </a:p>
        </p:txBody>
      </p:sp>
    </p:spTree>
    <p:extLst>
      <p:ext uri="{BB962C8B-B14F-4D97-AF65-F5344CB8AC3E}">
        <p14:creationId xmlns:p14="http://schemas.microsoft.com/office/powerpoint/2010/main" val="9601355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151</TotalTime>
  <Words>1510</Words>
  <Application>Microsoft Office PowerPoint</Application>
  <PresentationFormat>사용자 지정</PresentationFormat>
  <Paragraphs>122</Paragraphs>
  <Slides>16</Slides>
  <Notes>0</Notes>
  <HiddenSlides>0</HiddenSlides>
  <MMClips>1</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16</vt:i4>
      </vt:variant>
    </vt:vector>
  </HeadingPairs>
  <TitlesOfParts>
    <vt:vector size="22" baseType="lpstr">
      <vt:lpstr>Source Han Sans KR</vt:lpstr>
      <vt:lpstr>Calibri</vt:lpstr>
      <vt:lpstr>Arial</vt:lpstr>
      <vt:lpstr>Raleway Bold</vt:lpstr>
      <vt:lpstr>Source Han Sans KR Bold</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옐로우 블랙 깔끔한 보고서 프레젠테이션</dc:title>
  <cp:lastModifiedBy>Geun Woo Kim</cp:lastModifiedBy>
  <cp:revision>74</cp:revision>
  <dcterms:created xsi:type="dcterms:W3CDTF">2006-08-16T00:00:00Z</dcterms:created>
  <dcterms:modified xsi:type="dcterms:W3CDTF">2025-08-19T15:00:21Z</dcterms:modified>
  <dc:identifier>DAGhVPJ1rCo</dc:identifier>
</cp:coreProperties>
</file>

<file path=docProps/thumbnail.jpeg>
</file>